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7" r:id="rId5"/>
    <p:sldId id="259" r:id="rId6"/>
    <p:sldId id="258" r:id="rId7"/>
    <p:sldId id="260" r:id="rId8"/>
    <p:sldId id="262" r:id="rId9"/>
    <p:sldId id="268" r:id="rId10"/>
    <p:sldId id="263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63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3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683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64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7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34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83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6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2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6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33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05D3E-F8E1-4A82-A33F-028D67107786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B9B09-D04A-4E3B-A227-1C1FB35BA9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2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g"/><Relationship Id="rId7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4.png"/><Relationship Id="rId7" Type="http://schemas.openxmlformats.org/officeDocument/2006/relationships/image" Target="../media/image25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3" Type="http://schemas.openxmlformats.org/officeDocument/2006/relationships/image" Target="../media/image28.jpeg"/><Relationship Id="rId7" Type="http://schemas.openxmlformats.org/officeDocument/2006/relationships/image" Target="../media/image31.jpg"/><Relationship Id="rId12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openxmlformats.org/officeDocument/2006/relationships/image" Target="../media/image3.jpg"/><Relationship Id="rId9" Type="http://schemas.openxmlformats.org/officeDocument/2006/relationships/image" Target="../media/image33.png"/><Relationship Id="rId1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62"/>
            <a:ext cx="12192000" cy="69554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79426" y="1858962"/>
            <a:ext cx="6878473" cy="1199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«Музыкальные ноты в работе педагогического коллектива ДОУ»</a:t>
            </a: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0562">
            <a:off x="269207" y="230621"/>
            <a:ext cx="722639" cy="8205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9394">
            <a:off x="5728791" y="4183620"/>
            <a:ext cx="1115424" cy="14752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78949">
            <a:off x="10304284" y="107326"/>
            <a:ext cx="944962" cy="10059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20278">
            <a:off x="1010305" y="991505"/>
            <a:ext cx="886977" cy="1111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648525">
            <a:off x="5909480" y="5357473"/>
            <a:ext cx="1310754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95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2967831"/>
            <a:ext cx="2381250" cy="206692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204" y="-297"/>
            <a:ext cx="12278408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57"/>
            <a:ext cx="2805136" cy="243485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05137" y="161781"/>
            <a:ext cx="9222254" cy="20669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Познавательно-исследовательский проект </a:t>
            </a:r>
          </a:p>
          <a:p>
            <a:pPr algn="ctr"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открываем мир: считаем, экспериментируем, исследуем»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(развитие математического мышления через экспериментальную деятельность </a:t>
            </a:r>
          </a:p>
          <a:p>
            <a:pPr algn="ctr">
              <a:spcAft>
                <a:spcPts val="800"/>
              </a:spcAft>
            </a:pPr>
            <a:r>
              <a:rPr lang="ru-RU" sz="1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дошкольного возраста)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543319-1890-4F4B-B082-BBBCDCF1331A}"/>
              </a:ext>
            </a:extLst>
          </p:cNvPr>
          <p:cNvSpPr/>
          <p:nvPr/>
        </p:nvSpPr>
        <p:spPr>
          <a:xfrm>
            <a:off x="164610" y="4629292"/>
            <a:ext cx="4111968" cy="206692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 – подготовительный (информационно – аналитический)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Сентябрь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E1EF17-3231-4A0B-AD2F-8233AEE262E7}"/>
              </a:ext>
            </a:extLst>
          </p:cNvPr>
          <p:cNvSpPr/>
          <p:nvPr/>
        </p:nvSpPr>
        <p:spPr>
          <a:xfrm>
            <a:off x="4426853" y="4629292"/>
            <a:ext cx="3657112" cy="20669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0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этап – основной (практический)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«Город Точных Наук»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октября по декабрь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322757-CE94-4246-B32D-5B565980C604}"/>
              </a:ext>
            </a:extLst>
          </p:cNvPr>
          <p:cNvSpPr/>
          <p:nvPr/>
        </p:nvSpPr>
        <p:spPr>
          <a:xfrm>
            <a:off x="8370277" y="4629293"/>
            <a:ext cx="3657113" cy="20669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этап заключительный </a:t>
            </a:r>
          </a:p>
          <a:p>
            <a:pPr algn="ctr"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«Итоговая лаборатория: придумываем и проверяем свои опыты»</a:t>
            </a:r>
          </a:p>
          <a:p>
            <a:pPr algn="ctr"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Январь</a:t>
            </a:r>
            <a:endParaRPr lang="ru-RU" sz="1800" b="1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64E6D35-8AB1-4D75-8663-444677843C3B}"/>
              </a:ext>
            </a:extLst>
          </p:cNvPr>
          <p:cNvSpPr/>
          <p:nvPr/>
        </p:nvSpPr>
        <p:spPr>
          <a:xfrm>
            <a:off x="838200" y="2591379"/>
            <a:ext cx="10735099" cy="183731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ПРОЕКТА: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условия для развития у дошкольников элементарных математических представлений и исследовательских умений через совместную деятельность детей, педагогов и родителей, формируя у всех участников проекта познавательную активность и культуру совместного поиска знаний.</a:t>
            </a:r>
            <a:endParaRPr lang="ru-RU" b="1" i="1" dirty="0">
              <a:solidFill>
                <a:schemeClr val="tx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AF21FC-1CD2-462C-8AEE-A475D09BB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630" y="1657473"/>
            <a:ext cx="1140051" cy="11217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46CD63-C4B8-4F8B-8E71-6F6D20F50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3248" y="3440412"/>
            <a:ext cx="1140051" cy="11217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EFBF980-E34B-49E5-B66A-666BA8EF5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17" y="3387975"/>
            <a:ext cx="1140051" cy="11217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CD44B4A-93B2-4AAE-9C3B-BC4213FF01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5341" y="1721135"/>
            <a:ext cx="603556" cy="6889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CB117B-161A-4CD5-B60E-6F2AB43A9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4550" y="5299043"/>
            <a:ext cx="603556" cy="68890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90CD1B1-3EF1-42C9-BD32-BED48F8D4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14" y="5643497"/>
            <a:ext cx="603556" cy="68890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297293F-569A-4C82-A9BC-8CEE62145A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9940" y="4431378"/>
            <a:ext cx="1140051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95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2948781"/>
            <a:ext cx="2190750" cy="210502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204" y="-297"/>
            <a:ext cx="12278408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97"/>
            <a:ext cx="2542745" cy="24432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82764" y="309763"/>
            <a:ext cx="8611738" cy="1339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педагогического совета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662" y="2461124"/>
            <a:ext cx="5923114" cy="66257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работу в летний оздоровительный период удовлетворительной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0866" y="3875964"/>
            <a:ext cx="45719" cy="955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662" y="4029157"/>
            <a:ext cx="7751914" cy="57013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расписание образовательной деятельности, с возможностью корректирования в течение учебного 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661" y="4752489"/>
            <a:ext cx="8611723" cy="6383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состав творческой группы на 2026-2027 учебный год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661" y="3276896"/>
            <a:ext cx="6919401" cy="59906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годовой план на 2026-2027 учебный 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661" y="5563294"/>
            <a:ext cx="9526123" cy="68738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Познавательно-исследовательский проект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открываем мир: считаем, экспериментируем, исследуем»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641540" y="1649743"/>
            <a:ext cx="152961" cy="46009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5936775" y="2528748"/>
            <a:ext cx="5704763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лево 15"/>
          <p:cNvSpPr/>
          <p:nvPr/>
        </p:nvSpPr>
        <p:spPr>
          <a:xfrm>
            <a:off x="7765575" y="4053771"/>
            <a:ext cx="3875961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8623268" y="4811490"/>
            <a:ext cx="3018267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>
            <a:off x="9539783" y="5707307"/>
            <a:ext cx="2101751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6937916" y="3330439"/>
            <a:ext cx="4703621" cy="48463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41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0" y="787660"/>
            <a:ext cx="11514161" cy="549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57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8" y="183834"/>
            <a:ext cx="12276646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704" y="1172567"/>
            <a:ext cx="6486525" cy="4724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B05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6430">
            <a:off x="320725" y="2806080"/>
            <a:ext cx="1283440" cy="1457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7180">
            <a:off x="658621" y="4585647"/>
            <a:ext cx="1346118" cy="15285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788">
            <a:off x="2507394" y="4857306"/>
            <a:ext cx="901715" cy="14289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57972">
            <a:off x="10888914" y="780471"/>
            <a:ext cx="1420491" cy="15972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629" y="28574"/>
            <a:ext cx="2879477" cy="26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3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387" y="2972594"/>
            <a:ext cx="2181225" cy="20574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204" y="-297"/>
            <a:ext cx="12278408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4"/>
            <a:ext cx="2181225" cy="2057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66" y="1027906"/>
            <a:ext cx="6470096" cy="4852572"/>
          </a:xfrm>
          <a:prstGeom prst="rect">
            <a:avLst/>
          </a:prstGeom>
          <a:solidFill>
            <a:srgbClr val="FFFF00"/>
          </a:solidFill>
          <a:ln w="444500" cap="sq">
            <a:solidFill>
              <a:srgbClr val="FFFF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196" y="4151502"/>
            <a:ext cx="1877731" cy="1926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29" y="4436532"/>
            <a:ext cx="1566808" cy="16948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953869">
            <a:off x="9797427" y="365125"/>
            <a:ext cx="1566808" cy="16948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780051">
            <a:off x="2072330" y="1784161"/>
            <a:ext cx="1566808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0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F93A5-BDFF-472B-B723-3AFCB1EC3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D35E93-B9B8-4FBC-AE7B-A3D648D9F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673FE2-040E-43A5-95F3-4ABB2D969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36"/>
            <a:ext cx="12192000" cy="68103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41F913-DA16-4117-8976-18990448C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836"/>
            <a:ext cx="2786113" cy="210330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4EDEDA1-CD8D-45C7-A853-0EDE173C5DFB}"/>
              </a:ext>
            </a:extLst>
          </p:cNvPr>
          <p:cNvSpPr/>
          <p:nvPr/>
        </p:nvSpPr>
        <p:spPr>
          <a:xfrm>
            <a:off x="2912013" y="773113"/>
            <a:ext cx="8778240" cy="12588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«Стратегические ориентиры работы ДОУ на 2026/2027 учебный год: в соответствии с ФОП ДО и приоритетами государственной политики»</a:t>
            </a:r>
            <a:endParaRPr lang="ru-RU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BB48A92-9F3C-4BB4-A06E-2F4F42DBA087}"/>
              </a:ext>
            </a:extLst>
          </p:cNvPr>
          <p:cNvSpPr/>
          <p:nvPr/>
        </p:nvSpPr>
        <p:spPr>
          <a:xfrm>
            <a:off x="380999" y="2514598"/>
            <a:ext cx="11309254" cy="379730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выработать единую стратегию работы коллектива ДОУ на 2026/2027 учебный год, обеспечивающую соответствие образовательной и воспитательной деятельности требованиям ФОП ДО и приоритетам государственной политики, а также усилить партнёрство с семьями воспитанников через просветительские и практико‑ориентированные форматы (консультации, практикумы, семейные мини‑конференции) по ключевым направлениям развития детей</a:t>
            </a:r>
            <a:endParaRPr lang="ru-RU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446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3053556"/>
            <a:ext cx="2514600" cy="189547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86"/>
            <a:ext cx="12278408" cy="6858594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7" name="Прямоугольник 6"/>
          <p:cNvSpPr/>
          <p:nvPr/>
        </p:nvSpPr>
        <p:spPr>
          <a:xfrm>
            <a:off x="1629777" y="165018"/>
            <a:ext cx="8475260" cy="9764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педагогического совета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0366" y="1314533"/>
            <a:ext cx="6477980" cy="60861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Поздравление с началом учебного года 2026-2027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0363" y="4497447"/>
            <a:ext cx="9521434" cy="74012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Познавательно-исследовательский проект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открываем мир: считаем, экспериментируем, исследуем»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9876" y="2117125"/>
            <a:ext cx="7102935" cy="65349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решения предыдущего совета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0363" y="3697231"/>
            <a:ext cx="8593386" cy="6513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и утверждение годового плана работы детского сада на 2026/27 учебный 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0363" y="5379787"/>
            <a:ext cx="10313004" cy="60485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Комплектование групп детского сада и расстановка кадров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0363" y="2929249"/>
            <a:ext cx="7897349" cy="5840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и реализация плана летней оздоровительной работы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9876" y="6092223"/>
            <a:ext cx="11103437" cy="53276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педагогического совета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778014" y="531433"/>
            <a:ext cx="154110" cy="632656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>
            <a:off x="8150272" y="3294252"/>
            <a:ext cx="3627745" cy="254119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/>
          <p:cNvSpPr/>
          <p:nvPr/>
        </p:nvSpPr>
        <p:spPr>
          <a:xfrm>
            <a:off x="10574173" y="5609025"/>
            <a:ext cx="1203843" cy="21730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9760765" y="4818329"/>
            <a:ext cx="2017251" cy="21618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>
            <a:off x="6728345" y="1466458"/>
            <a:ext cx="5049672" cy="23761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>
            <a:off x="7353299" y="2265375"/>
            <a:ext cx="4424715" cy="310037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>
            <a:off x="8843270" y="4033127"/>
            <a:ext cx="2934746" cy="26125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лево 26"/>
          <p:cNvSpPr/>
          <p:nvPr/>
        </p:nvSpPr>
        <p:spPr>
          <a:xfrm>
            <a:off x="11321307" y="6304472"/>
            <a:ext cx="489204" cy="225245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EBFFA0-84AC-406D-98E8-09F4E687B248}"/>
              </a:ext>
            </a:extLst>
          </p:cNvPr>
          <p:cNvSpPr/>
          <p:nvPr/>
        </p:nvSpPr>
        <p:spPr>
          <a:xfrm>
            <a:off x="10100480" y="538151"/>
            <a:ext cx="1831643" cy="2094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90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144" y="1825625"/>
            <a:ext cx="5569712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204" y="-297"/>
            <a:ext cx="12278408" cy="68585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04" y="-297"/>
            <a:ext cx="3284288" cy="25658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347123C-CAD9-4093-BE15-EF1C89197FD2}"/>
              </a:ext>
            </a:extLst>
          </p:cNvPr>
          <p:cNvSpPr/>
          <p:nvPr/>
        </p:nvSpPr>
        <p:spPr>
          <a:xfrm>
            <a:off x="3432517" y="232753"/>
            <a:ext cx="8482818" cy="7952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Итоги и реализация плана летней оздоровительной работы </a:t>
            </a:r>
            <a:endParaRPr lang="ru-RU" sz="2400" i="1" dirty="0">
              <a:solidFill>
                <a:schemeClr val="tx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A919673-CC70-4997-B115-98BED6490F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 t="28571" r="4285" b="14177"/>
          <a:stretch/>
        </p:blipFill>
        <p:spPr>
          <a:xfrm>
            <a:off x="231913" y="2761193"/>
            <a:ext cx="4239803" cy="2099750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AE7D56D-2BA8-4EB5-A271-28E32927D3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3" t="8395" r="7548" b="5040"/>
          <a:stretch/>
        </p:blipFill>
        <p:spPr>
          <a:xfrm>
            <a:off x="8792731" y="4254581"/>
            <a:ext cx="2961348" cy="2057319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A0053A-6C66-4CB9-932C-EAE0EE15A3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81" r="18091"/>
          <a:stretch/>
        </p:blipFill>
        <p:spPr>
          <a:xfrm>
            <a:off x="4692705" y="1429195"/>
            <a:ext cx="1939518" cy="2441137"/>
          </a:xfrm>
          <a:prstGeom prst="rect">
            <a:avLst/>
          </a:prstGeom>
          <a:ln w="228600" cap="sq" cmpd="thickThin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7A4367-0A13-4221-B002-C2302F507FE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4" b="23461"/>
          <a:stretch/>
        </p:blipFill>
        <p:spPr>
          <a:xfrm>
            <a:off x="6456338" y="1456903"/>
            <a:ext cx="5235383" cy="1783591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B66494A-836D-4F93-9E13-2F1B5640D1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08" y="3811068"/>
            <a:ext cx="2087844" cy="2609804"/>
          </a:xfrm>
          <a:prstGeom prst="rect">
            <a:avLst/>
          </a:prstGeom>
          <a:ln w="2286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1FA0EE2-F1FC-472C-8297-CB7494A403C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" t="20319" b="6374"/>
          <a:stretch/>
        </p:blipFill>
        <p:spPr>
          <a:xfrm>
            <a:off x="1531202" y="4355934"/>
            <a:ext cx="3721169" cy="2099751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0432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204" y="0"/>
            <a:ext cx="12278408" cy="3603306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1066">
            <a:off x="8933965" y="365125"/>
            <a:ext cx="886307" cy="1006422"/>
          </a:xfrm>
        </p:spPr>
      </p:pic>
      <p:sp>
        <p:nvSpPr>
          <p:cNvPr id="6" name="Прямоугольник 5"/>
          <p:cNvSpPr/>
          <p:nvPr/>
        </p:nvSpPr>
        <p:spPr>
          <a:xfrm>
            <a:off x="595574" y="4128580"/>
            <a:ext cx="11019262" cy="249884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b="1" i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повышение качества дошкольного образования, для формирования общей культуры личности детей, развития их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социальных, нравственных, эстетических, интеллектуальных, физических качеств, инициативности и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самостоятельности в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соответствии с</a:t>
            </a:r>
            <a:r>
              <a:rPr lang="en-US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требованиями современной образовательной политики, социальными запросами, потребностями личности ребенка.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28555">
            <a:off x="5234307" y="103544"/>
            <a:ext cx="750065" cy="9920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051" y="76616"/>
            <a:ext cx="486149" cy="5229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9637">
            <a:off x="7392621" y="317219"/>
            <a:ext cx="487722" cy="5913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1174" y="2221215"/>
            <a:ext cx="503662" cy="541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2" y="6616"/>
            <a:ext cx="3007851" cy="2299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26000" y="387585"/>
            <a:ext cx="8632836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Годовой план работы детского сада на 2026-2027 учебный год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30850" y="986079"/>
            <a:ext cx="479152" cy="59414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E02379E-6E79-4A97-A73F-BE87C0D8A0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89012" y="6059606"/>
            <a:ext cx="609653" cy="682811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A60C77A-9F54-4BED-878E-755D1242D101}"/>
              </a:ext>
            </a:extLst>
          </p:cNvPr>
          <p:cNvSpPr/>
          <p:nvPr/>
        </p:nvSpPr>
        <p:spPr>
          <a:xfrm>
            <a:off x="726817" y="1969765"/>
            <a:ext cx="11132019" cy="6516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Приоритетные направления ДОУ </a:t>
            </a:r>
            <a:r>
              <a:rPr lang="ru-RU" sz="2400" b="1" i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US" sz="2400" b="1" i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i="1" spc="-1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2026/27 учебный год</a:t>
            </a:r>
            <a:endParaRPr lang="ru-RU" sz="2400" i="1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8209">
            <a:off x="7280839" y="1088033"/>
            <a:ext cx="576974" cy="6551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967">
            <a:off x="5787851" y="2961787"/>
            <a:ext cx="616297" cy="9766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148238">
            <a:off x="2836839" y="1009250"/>
            <a:ext cx="792549" cy="8352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9181">
            <a:off x="315033" y="2162083"/>
            <a:ext cx="492535" cy="600075"/>
          </a:xfrm>
          <a:prstGeom prst="rect">
            <a:avLst/>
          </a:prstGeom>
        </p:spPr>
      </p:pic>
      <p:sp>
        <p:nvSpPr>
          <p:cNvPr id="22" name="Овал 21">
            <a:extLst>
              <a:ext uri="{FF2B5EF4-FFF2-40B4-BE49-F238E27FC236}">
                <a16:creationId xmlns:a16="http://schemas.microsoft.com/office/drawing/2014/main" id="{1ED6311E-505E-45FD-B457-231E6B136640}"/>
              </a:ext>
            </a:extLst>
          </p:cNvPr>
          <p:cNvSpPr/>
          <p:nvPr/>
        </p:nvSpPr>
        <p:spPr>
          <a:xfrm>
            <a:off x="577164" y="2787411"/>
            <a:ext cx="4835096" cy="1181019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опытно-экспериментальная деятельность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40515797-4B36-4D15-A969-2592D8220973}"/>
              </a:ext>
            </a:extLst>
          </p:cNvPr>
          <p:cNvSpPr/>
          <p:nvPr/>
        </p:nvSpPr>
        <p:spPr>
          <a:xfrm>
            <a:off x="6668086" y="2733008"/>
            <a:ext cx="4946750" cy="123542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математических представлений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200" y="3086300"/>
            <a:ext cx="792549" cy="8352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7749">
            <a:off x="11081654" y="3285426"/>
            <a:ext cx="484873" cy="5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08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408" y="7070"/>
            <a:ext cx="12278408" cy="685859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2A4F80B-40AE-4572-BB1D-54D96B80F0D9}"/>
              </a:ext>
            </a:extLst>
          </p:cNvPr>
          <p:cNvSpPr/>
          <p:nvPr/>
        </p:nvSpPr>
        <p:spPr>
          <a:xfrm>
            <a:off x="4930724" y="321909"/>
            <a:ext cx="1869328" cy="6771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18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0146590-CCB5-4D8F-8B6A-429D7F980E1E}"/>
              </a:ext>
            </a:extLst>
          </p:cNvPr>
          <p:cNvSpPr/>
          <p:nvPr/>
        </p:nvSpPr>
        <p:spPr>
          <a:xfrm>
            <a:off x="180227" y="1690688"/>
            <a:ext cx="3581441" cy="46225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Совершенствовать систему патриотического и нравственного воспитания дошкольников через интеграцию регионального компонента и активных форм организации детской деятельности (познавательно-исследовательская, игровая, проектная) в рамках реализации ФОП ДО;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863FA8E-DC8B-4DA0-8787-E4778F2AF72A}"/>
              </a:ext>
            </a:extLst>
          </p:cNvPr>
          <p:cNvSpPr/>
          <p:nvPr/>
        </p:nvSpPr>
        <p:spPr>
          <a:xfrm>
            <a:off x="4088457" y="1590668"/>
            <a:ext cx="3511831" cy="47225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Совершенствование работы по познавательному развитию детей через организацию опытно-экспериментальной деятельности и формирование элементарных математических представлений;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FB2E841-6265-4FE2-874B-3BDF7AD4E842}"/>
              </a:ext>
            </a:extLst>
          </p:cNvPr>
          <p:cNvSpPr/>
          <p:nvPr/>
        </p:nvSpPr>
        <p:spPr>
          <a:xfrm>
            <a:off x="8131641" y="1711759"/>
            <a:ext cx="3641259" cy="45790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Обеспечить психолого-педагогическую поддержку семьи и повышение компетентности родителей (законных представителей) в вопросах развития, воспитания и сохранения здоровья детей через внедрение инвариантных модулей Программы просвещения родителей;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676995B-4851-4C9F-9FEF-959A4A349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37" y="3024725"/>
            <a:ext cx="499915" cy="5425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F30D57-A844-4423-8315-E68931ABC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052" y="1622509"/>
            <a:ext cx="499915" cy="54259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C9D835-68BB-4EAE-A7C2-308F3759B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346" y="5746978"/>
            <a:ext cx="499915" cy="5425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4DA875A-FBBB-432A-8DF4-2689C9DE0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75" y="1267023"/>
            <a:ext cx="499915" cy="5425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CA17A77-B31B-461A-85F3-D7ACB4386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913" y="5624089"/>
            <a:ext cx="499915" cy="5425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DA6564B-B147-4912-AA0A-D0C764532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655996">
            <a:off x="2777749" y="1365292"/>
            <a:ext cx="609653" cy="6828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6203780-9EE7-43B1-BDDF-A83041E12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2617" y="681652"/>
            <a:ext cx="609653" cy="68281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E0893DC-6604-4D85-AC9B-C85C664EA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775" y="5908916"/>
            <a:ext cx="609653" cy="6828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CE6B593-197E-4609-B65D-AF6166D86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3941" y="319092"/>
            <a:ext cx="609653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91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59A30-D6F9-415E-AD2B-86398E308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B59EAF-A2E8-4949-89ED-CCEBC8995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F184FD-3904-4CF3-8D6A-B7E091AD1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36"/>
            <a:ext cx="12192000" cy="681032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6F7DA37-9997-43B6-A726-535C1E9152F7}"/>
              </a:ext>
            </a:extLst>
          </p:cNvPr>
          <p:cNvSpPr/>
          <p:nvPr/>
        </p:nvSpPr>
        <p:spPr>
          <a:xfrm>
            <a:off x="4027461" y="1604352"/>
            <a:ext cx="3565865" cy="412321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Повышать профессиональное мастерство и ИКТ-компетентность педагогов в условиях цифровизации дошкольного образования посредством внедрения современных педагогических практик и освоения Единого цифрового ресурса ДО.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7BDDE62-A40C-4DAD-91C6-2B768765BEBD}"/>
              </a:ext>
            </a:extLst>
          </p:cNvPr>
          <p:cNvSpPr/>
          <p:nvPr/>
        </p:nvSpPr>
        <p:spPr>
          <a:xfrm>
            <a:off x="282232" y="1604352"/>
            <a:ext cx="3462997" cy="413590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Модернизировать развивающую предметно-пространственную среду (РППС) групп и территории ДОУ в соответствии с требованиями ФОП ДО, обеспечивая ее вариативность, многофункциональность и доступность для всех категорий воспитанников, включая детей с ОВЗ;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D9539FD-37B8-4F4C-8CD3-00260BD24256}"/>
              </a:ext>
            </a:extLst>
          </p:cNvPr>
          <p:cNvSpPr/>
          <p:nvPr/>
        </p:nvSpPr>
        <p:spPr>
          <a:xfrm>
            <a:off x="8039543" y="1602557"/>
            <a:ext cx="3462996" cy="412500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«Обеспечить системное формирование у дошкольников навыков безопасного поведения (ПДД, пожарная безопасность) путём интеграции игровых и интерактивных технологий в образовательный процесс и повышения квалификации педагогов по профилактике детского травматизма».</a:t>
            </a:r>
            <a:endParaRPr lang="ru-RU" sz="2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B4A8EB-AB24-453C-8976-336AB98FC2F1}"/>
              </a:ext>
            </a:extLst>
          </p:cNvPr>
          <p:cNvSpPr/>
          <p:nvPr/>
        </p:nvSpPr>
        <p:spPr>
          <a:xfrm>
            <a:off x="4519392" y="498964"/>
            <a:ext cx="2475914" cy="66946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0361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549</Words>
  <Application>Microsoft Office PowerPoint</Application>
  <PresentationFormat>Широкоэкранный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Ёлочка</cp:lastModifiedBy>
  <cp:revision>24</cp:revision>
  <dcterms:created xsi:type="dcterms:W3CDTF">2026-08-30T07:30:53Z</dcterms:created>
  <dcterms:modified xsi:type="dcterms:W3CDTF">2026-09-01T05:21:54Z</dcterms:modified>
</cp:coreProperties>
</file>