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8"/>
  </p:notesMasterIdLst>
  <p:handoutMasterIdLst>
    <p:handoutMasterId r:id="rId39"/>
  </p:handoutMasterIdLst>
  <p:sldIdLst>
    <p:sldId id="256" r:id="rId3"/>
    <p:sldId id="258" r:id="rId4"/>
    <p:sldId id="259" r:id="rId5"/>
    <p:sldId id="261" r:id="rId6"/>
    <p:sldId id="286" r:id="rId7"/>
    <p:sldId id="283" r:id="rId8"/>
    <p:sldId id="282" r:id="rId9"/>
    <p:sldId id="285" r:id="rId10"/>
    <p:sldId id="284" r:id="rId11"/>
    <p:sldId id="287" r:id="rId12"/>
    <p:sldId id="262" r:id="rId13"/>
    <p:sldId id="263" r:id="rId14"/>
    <p:sldId id="264" r:id="rId15"/>
    <p:sldId id="273" r:id="rId16"/>
    <p:sldId id="274" r:id="rId17"/>
    <p:sldId id="277" r:id="rId18"/>
    <p:sldId id="289" r:id="rId19"/>
    <p:sldId id="266" r:id="rId20"/>
    <p:sldId id="278" r:id="rId21"/>
    <p:sldId id="290" r:id="rId22"/>
    <p:sldId id="265" r:id="rId23"/>
    <p:sldId id="267" r:id="rId24"/>
    <p:sldId id="280" r:id="rId25"/>
    <p:sldId id="269" r:id="rId26"/>
    <p:sldId id="268" r:id="rId27"/>
    <p:sldId id="271" r:id="rId28"/>
    <p:sldId id="279" r:id="rId29"/>
    <p:sldId id="291" r:id="rId30"/>
    <p:sldId id="292" r:id="rId31"/>
    <p:sldId id="270" r:id="rId32"/>
    <p:sldId id="275" r:id="rId33"/>
    <p:sldId id="281" r:id="rId34"/>
    <p:sldId id="276" r:id="rId35"/>
    <p:sldId id="288" r:id="rId36"/>
    <p:sldId id="272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31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776"/>
    <a:srgbClr val="00339A"/>
    <a:srgbClr val="01316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336" y="-90"/>
      </p:cViewPr>
      <p:guideLst>
        <p:guide orient="horz" pos="431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-2040" y="-11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520689-AF1D-4198-8D28-CFFEE347061D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07109-1BBB-40FA-B69F-CA8FF5D6A8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0580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DB92F-C7B3-4480-B1D5-3DFE4738540A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4CF94-6DA8-498E-89B8-731E4CCE9F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2510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4CF94-6DA8-498E-89B8-731E4CCE9FC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1008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1142984"/>
            <a:ext cx="7858180" cy="1470025"/>
          </a:xfrm>
        </p:spPr>
        <p:txBody>
          <a:bodyPr/>
          <a:lstStyle>
            <a:lvl1pPr>
              <a:defRPr baseline="0">
                <a:ea typeface="+mj-ea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3071810"/>
            <a:ext cx="8001056" cy="642942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9762-B3C4-42C3-9B38-01484AED35B2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112D9-C2EE-4C4E-89E1-85B21C1EB3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9762-B3C4-42C3-9B38-01484AED35B2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112D9-C2EE-4C4E-89E1-85B21C1EB3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9762-B3C4-42C3-9B38-01484AED35B2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112D9-C2EE-4C4E-89E1-85B21C1EB3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9762-B3C4-42C3-9B38-01484AED35B2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112D9-C2EE-4C4E-89E1-85B21C1EB3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9762-B3C4-42C3-9B38-01484AED35B2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112D9-C2EE-4C4E-89E1-85B21C1EB3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9762-B3C4-42C3-9B38-01484AED35B2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112D9-C2EE-4C4E-89E1-85B21C1EB3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77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77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9762-B3C4-42C3-9B38-01484AED35B2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112D9-C2EE-4C4E-89E1-85B21C1EB3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9762-B3C4-42C3-9B38-01484AED35B2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112D9-C2EE-4C4E-89E1-85B21C1EB3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9762-B3C4-42C3-9B38-01484AED35B2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112D9-C2EE-4C4E-89E1-85B21C1EB3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9762-B3C4-42C3-9B38-01484AED35B2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112D9-C2EE-4C4E-89E1-85B21C1EB3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9762-B3C4-42C3-9B38-01484AED35B2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112D9-C2EE-4C4E-89E1-85B21C1EB3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 cstate="print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060"/>
                </a:solidFill>
              </a:defRPr>
            </a:lvl1pPr>
          </a:lstStyle>
          <a:p>
            <a:fld id="{A8FE9762-B3C4-42C3-9B38-01484AED35B2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6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060"/>
                </a:solidFill>
              </a:defRPr>
            </a:lvl1pPr>
          </a:lstStyle>
          <a:p>
            <a:fld id="{05C112D9-C2EE-4C4E-89E1-85B21C1EB3A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 baseline="0">
          <a:ln w="1905">
            <a:solidFill>
              <a:schemeClr val="bg1">
                <a:lumMod val="95000"/>
              </a:schemeClr>
            </a:solidFill>
          </a:ln>
          <a:solidFill>
            <a:srgbClr val="00339A"/>
          </a:soli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+mj-lt"/>
          <a:ea typeface="+mj-ea"/>
          <a:cs typeface="Tahom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4"/>
        </a:buBlip>
        <a:defRPr sz="3200" kern="1200" baseline="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15"/>
        </a:buBlip>
        <a:defRPr sz="2800" kern="1200" baseline="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2400" kern="1200" baseline="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2000" kern="1200" baseline="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2000" kern="1200" baseline="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6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img10.proshkolu.ru/content/media/pic/std/4000000/3956000/3955787-ab0ac1552eb4abf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00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476672"/>
            <a:ext cx="8074204" cy="5688632"/>
          </a:xfrm>
        </p:spPr>
        <p:txBody>
          <a:bodyPr>
            <a:normAutofit fontScale="90000"/>
          </a:bodyPr>
          <a:lstStyle/>
          <a:p>
            <a:r>
              <a:rPr lang="ru-RU" sz="4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РЕАЛИЗАЦИЯ</a:t>
            </a:r>
            <a:br>
              <a:rPr lang="ru-RU" sz="4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ОБРАЗОВАТЕЛЬНОЙ  ОБЛАСТИ  </a:t>
            </a:r>
            <a:br>
              <a:rPr lang="ru-RU" sz="4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900" dirty="0" smtClean="0">
                <a:ln w="0"/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«ХУДОЖЕСТВЕННО-ЭСТЕТИЧЕСКОЕ</a:t>
            </a:r>
            <a:br>
              <a:rPr lang="ru-RU" sz="4900" dirty="0" smtClean="0">
                <a:ln w="0"/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900" dirty="0" smtClean="0">
                <a:ln w="0"/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РАЗВИТИЕ» </a:t>
            </a:r>
            <a:r>
              <a:rPr lang="ru-RU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 СООТВЕТСТВИИ   С  ФГОС  ДО</a:t>
            </a:r>
            <a:r>
              <a:rPr lang="en-US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3200" i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i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n w="0"/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25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G:\DCIM\104NIKON\DSCN09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12636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i="1" dirty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Круг художественного чтения дошкольников 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41771" y="1268760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малые формы (песенки, в том числе колыбельные, прибаутки,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заклички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обращения к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природе)</a:t>
            </a:r>
          </a:p>
          <a:p>
            <a:pPr algn="just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описательные и с простыми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сравнениями</a:t>
            </a:r>
          </a:p>
          <a:p>
            <a:pPr algn="just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небылицы-перевертыши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(о животных, волшебные, докуч­ные) </a:t>
            </a:r>
          </a:p>
          <a:p>
            <a:pPr algn="just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классические и современные поэтические произведения (лирические и шуточные стихи, сказки в стихах, авторские загадки) </a:t>
            </a:r>
          </a:p>
          <a:p>
            <a:pPr algn="just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прозаические тексты </a:t>
            </a:r>
          </a:p>
          <a:p>
            <a:pPr algn="just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были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сказки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сказки-повести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романы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6156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2700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 к  изобразительному  искусству</a:t>
            </a:r>
            <a:r>
              <a:rPr lang="ru-RU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ru-RU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4340" y="973187"/>
            <a:ext cx="8795320" cy="4525963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sz="9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интереса к эстетической стороне окружающей действительности, удовлетворение потребности детей в самовыражении через решение следующих задач:</a:t>
            </a:r>
          </a:p>
          <a:p>
            <a:pPr algn="just"/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эмоциональные и эстетические ориентации, под­вести детей к пониманию ценности искусства, художественной деятель­ности, музея, способствовать освоению и использованию разнообраз­ных эстетических оценок относительно проявлений красоты в окружа­ющем мире, художественных образах, собственных творческих работах.</a:t>
            </a:r>
          </a:p>
          <a:p>
            <a:pPr algn="just"/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Стимулировать самостоятельное проявление эстетического от­ношения к окружающему миру в разнообразных ситуациях (повсе­дневных и образовательных ситуациях, досуговой деятельности, в ходе посещения музеев, парков, экскурсий по. городу).</a:t>
            </a:r>
          </a:p>
          <a:p>
            <a:pPr algn="just"/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становлению и проявлению у детей интере­сов, эстетических предпочтений, желания познавать искусство и осваивать изобразительную деятельность посредством обогащения опыта посещения музеев, выставок, стимулирования коллекциони­рования, творческих досугов, рукоделия, проектной деятельности</a:t>
            </a:r>
          </a:p>
          <a:p>
            <a:pPr algn="just"/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становлению позиции художника-творца, под­держивать проявления самостоятельности, инициативности, инди­видуальности, активизировать творческие проявления детей.</a:t>
            </a:r>
          </a:p>
          <a:p>
            <a:pPr marL="0" indent="0" algn="just">
              <a:buNone/>
            </a:pPr>
            <a:endParaRPr lang="ru-RU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750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0615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i="1" dirty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формы и методы </a:t>
            </a:r>
            <a:r>
              <a:rPr lang="ru-RU" sz="2400" i="1" dirty="0" smtClean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br>
              <a:rPr lang="ru-RU" sz="2400" i="1" dirty="0" smtClean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приобщению детей с изобразительному искусству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Тематический досуг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Обобщающие беседы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проектов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художниками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выставки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одного художника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Рассказывание взрослого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предметов искусства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7497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G:\DCIM\110NIKON\DSCN23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279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G:\DCIM\110NIKON\DSCN22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4" y="0"/>
            <a:ext cx="9140056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0266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G:\DCIM\110NIKON\DSCN22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40867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G:\DCIM\103NIKON\DSCN08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753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45720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i="1" dirty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в области  изобразительного искусства 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Декоративно-прикладное искусство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Декоративно-оформительское искусство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Графика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Живопись(натюрморт, пейзаж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портрет, жанровая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живопись)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Скульптура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Архитектура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8810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G:\DCIM\110NIKON\DSCN22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700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/>
          </a:bodyPr>
          <a:lstStyle/>
          <a:p>
            <a:r>
              <a:rPr lang="ru-RU" sz="36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</a:t>
            </a:r>
            <a:r>
              <a:rPr lang="ru-RU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endParaRPr lang="ru-RU" sz="3600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3"/>
            <a:ext cx="8229600" cy="3672409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предпосылок ценностно-смыслового восприятия и понимания произведений искусства (словесного, музыкального, изобразительного), мира природы;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Становление эстетического отношения к окружающему миру;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элементарных представлений о видах искусства;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музыки, художественной литературы, фольклора;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сопереживания персонажам художественных произведений;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самостоятельной творческой деятельности детей (изобразительной, конструктивно-модельной, музыкальной и др.).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1303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G:\DCIM\103NIKON\DSCN08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1109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Художественная деятельность</a:t>
            </a:r>
            <a:br>
              <a:rPr lang="ru-RU" sz="2400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детское творчество</a:t>
            </a:r>
            <a:endParaRPr lang="ru-RU" sz="2400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4525963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становлению позиции художника-творца, под­держивать проявления самостоятельности, инициативности, инди­видуальности, активизировать творческие проявления детей.</a:t>
            </a:r>
          </a:p>
          <a:p>
            <a:pPr algn="just">
              <a:lnSpc>
                <a:spcPct val="8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Совершенствовать изобразительную деятельность детей: стиму­лировать умение создавать работы по собственному замыслу, стрем­ление создать выразительный оригинальный образ, умение самостоя­тельно отбирать впечатления, переживания для определения сюжета, выбирать наиболее соответствующие образу изобразительные техники и материалы и сочетать их, планировать деятельность и достигать качественного результата, самостоятельно и объективно оценивать его, эффективно взаимодействовать с другими детьми в процессе выпол­нения коллективных творческих работ.</a:t>
            </a:r>
          </a:p>
          <a:p>
            <a:pPr algn="just">
              <a:lnSpc>
                <a:spcPct val="8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Совершенствовать технические и изобразительно-выразительные умения.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9123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формы и методы работы художественной деятельности и детского </a:t>
            </a:r>
            <a:r>
              <a:rPr lang="ru-RU" sz="2400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</a:t>
            </a:r>
            <a:endParaRPr lang="ru-RU" sz="2400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619672" y="1628800"/>
            <a:ext cx="4618856" cy="4133056"/>
          </a:xfrm>
        </p:spPr>
        <p:txBody>
          <a:bodyPr>
            <a:normAutofit fontScale="70000" lnSpcReduction="20000"/>
          </a:bodyPr>
          <a:lstStyle/>
          <a:p>
            <a:r>
              <a:rPr lang="ru-RU" sz="2600" b="1" dirty="0"/>
              <a:t>Дидактическая игра </a:t>
            </a:r>
          </a:p>
          <a:p>
            <a:r>
              <a:rPr lang="ru-RU" sz="2600" b="1" dirty="0"/>
              <a:t>Занимательные показы</a:t>
            </a:r>
          </a:p>
          <a:p>
            <a:r>
              <a:rPr lang="ru-RU" sz="2600" b="1" dirty="0"/>
              <a:t>Индивидуальная работа </a:t>
            </a:r>
          </a:p>
          <a:p>
            <a:r>
              <a:rPr lang="ru-RU" sz="2600" b="1" dirty="0"/>
              <a:t>Наблюдение</a:t>
            </a:r>
          </a:p>
          <a:p>
            <a:r>
              <a:rPr lang="ru-RU" sz="2600" b="1" dirty="0"/>
              <a:t>Рассматривание</a:t>
            </a:r>
          </a:p>
          <a:p>
            <a:r>
              <a:rPr lang="ru-RU" sz="2600" b="1" dirty="0"/>
              <a:t>Чтение</a:t>
            </a:r>
          </a:p>
          <a:p>
            <a:r>
              <a:rPr lang="ru-RU" sz="2600" b="1" dirty="0"/>
              <a:t>Обыгрывание незавершённого рисунка </a:t>
            </a:r>
          </a:p>
          <a:p>
            <a:r>
              <a:rPr lang="ru-RU" sz="2600" b="1" dirty="0"/>
              <a:t>Коллективная работа </a:t>
            </a:r>
          </a:p>
          <a:p>
            <a:r>
              <a:rPr lang="ru-RU" sz="2600" b="1" dirty="0"/>
              <a:t>Обучение</a:t>
            </a:r>
          </a:p>
          <a:p>
            <a:r>
              <a:rPr lang="ru-RU" sz="2600" b="1" dirty="0"/>
              <a:t>Индивидуальная работа, </a:t>
            </a:r>
          </a:p>
          <a:p>
            <a:r>
              <a:rPr lang="ru-RU" sz="2600" b="1" dirty="0"/>
              <a:t>Создание условий для выбора</a:t>
            </a:r>
          </a:p>
          <a:p>
            <a:r>
              <a:rPr lang="ru-RU" sz="2600" b="1" dirty="0"/>
              <a:t>Творческие задания </a:t>
            </a:r>
          </a:p>
          <a:p>
            <a:r>
              <a:rPr lang="ru-RU" sz="2600" b="1" dirty="0"/>
              <a:t>Выставки детских работ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40186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G:\DCIM\110NIKON\DSCN20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72451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62068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к </a:t>
            </a:r>
            <a:r>
              <a:rPr lang="ru-RU" sz="2400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музыкальному искусству и </a:t>
            </a:r>
            <a:r>
              <a:rPr lang="ru-RU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br>
              <a:rPr lang="ru-RU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музыкально-художественной  деятельности</a:t>
            </a:r>
            <a:endParaRPr lang="ru-RU" sz="2400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3528" y="2420888"/>
            <a:ext cx="8136904" cy="2227104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направлено на достижение цели развития музыкальности детей, способности эмоционально воспринимать музыку через решение следующих задач:</a:t>
            </a:r>
          </a:p>
          <a:p>
            <a:pPr algn="just"/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музыкально-художественной деятельности;</a:t>
            </a:r>
          </a:p>
          <a:p>
            <a:pPr algn="just"/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приобщение к музыкальному искусству.</a:t>
            </a:r>
          </a:p>
          <a:p>
            <a:pPr algn="just"/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 как часть культуры, искусство, отражающее окружающую действительность в звуковых художественных образах, является одним из средств социализации детей дошко­льного возраста.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7616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Виды художественной деятельности детей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619672" y="2132856"/>
            <a:ext cx="4618856" cy="288032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Предметное рисование</a:t>
            </a:r>
          </a:p>
          <a:p>
            <a:pPr>
              <a:lnSpc>
                <a:spcPct val="90000"/>
              </a:lnSpc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Сюжетное рисование</a:t>
            </a:r>
          </a:p>
          <a:p>
            <a:pPr>
              <a:lnSpc>
                <a:spcPct val="90000"/>
              </a:lnSpc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Декоративное рисование</a:t>
            </a:r>
          </a:p>
          <a:p>
            <a:pPr>
              <a:lnSpc>
                <a:spcPct val="90000"/>
              </a:lnSpc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</a:t>
            </a:r>
          </a:p>
          <a:p>
            <a:pPr>
              <a:lnSpc>
                <a:spcPct val="90000"/>
              </a:lnSpc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из бумаги</a:t>
            </a:r>
          </a:p>
          <a:p>
            <a:pPr>
              <a:lnSpc>
                <a:spcPct val="90000"/>
              </a:lnSpc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из природного материала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7356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1881" y="836712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музыкальной деятельности 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195736" y="1844824"/>
            <a:ext cx="6048672" cy="2592288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слушание музыки, 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музыки </a:t>
            </a:r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пение,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</a:t>
            </a:r>
          </a:p>
          <a:p>
            <a:pPr>
              <a:buNone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ритмические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buNone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элементарное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музицирование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элементарное музыкальное творчество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2641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G:\DCIM\110NIKON\DSCN2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401165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G:\DCIM\101NIKON\DSCN03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122204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G:\DCIM\101NIKON\DSCN03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3852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i="1" dirty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</a:t>
            </a:r>
            <a:r>
              <a:rPr lang="ru-RU" sz="2400" i="1" dirty="0" smtClean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i="1" dirty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мире художественной </a:t>
            </a:r>
            <a:r>
              <a:rPr lang="ru-RU" sz="2400" i="1" dirty="0" smtClean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</a:t>
            </a:r>
            <a:endParaRPr lang="ru-RU" sz="2400" dirty="0">
              <a:ln w="0"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 и потребности в чтении (восприятии) книг через решение следующих задач: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целостной картины мира, в том числе первичных ценностных представлений;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литературной речи;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приобщение к словесному искусству, в том числе развитие художественного восприятия и эстетического вкуса</a:t>
            </a:r>
          </a:p>
        </p:txBody>
      </p:sp>
    </p:spTree>
    <p:extLst>
      <p:ext uri="{BB962C8B-B14F-4D97-AF65-F5344CB8AC3E}">
        <p14:creationId xmlns:p14="http://schemas.microsoft.com/office/powerpoint/2010/main" xmlns="" val="398457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формы и методы работы приобщения </a:t>
            </a:r>
            <a:r>
              <a:rPr lang="ru-RU" sz="2400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музыкальному искусству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5536" y="1628800"/>
            <a:ext cx="8280920" cy="3528392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Праздники, развлечения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 в повседневной жизни: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-Другие занятия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-Театрализованная деятельность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-Слушание музыкальных сказок,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Беседы с детьми о музыке;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-Просмотр мультфильмов, фрагментов детских музыкальных фильмов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Рассматривание иллюстраций в детских книгах, репродукций, предметов окружающей действительности;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Рассматривание портретов композиторов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1345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G:\DCIM\110NIKON\DSCN21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5627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G:\DCIM\105NIKON\DSCN11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892271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G:\DCIM\110NIKON\DSCN21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920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G:\DCIM\104NIKON\DSCN09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893884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2060848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внимание!</a:t>
            </a:r>
            <a:endParaRPr lang="ru-RU" sz="4000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047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i="1" dirty="0">
                <a:ln w="0"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методы литературного развития 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82352" y="1268760"/>
            <a:ext cx="8229600" cy="4525963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(прослушивание) записей исполнения литературных текстов самими детьми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после чтения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с продолжением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 о книгах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Обобщающие беседы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Вечера литературных развлечений, литературные праздники и те­атрализованные представления,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выставки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проектов 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писателями и поэтами, художниками-иллю­страторами детских книг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(рассказывание) взрослого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Рассказывание по иллюстрациям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Игры-драматизации, игры-инсценировки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6240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G:\DCIM\104NIKON\DSCN1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50161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G:\DCIM\104NIKON\DSCN11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2154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G:\DCIM\104NIKON\DSCN11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44509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G:\DCIM\104NIKON\DSCN10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5659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7" name="Picture 3" descr="G:\DCIM\104NIKON\DSCN10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51244301"/>
      </p:ext>
    </p:extLst>
  </p:cSld>
  <p:clrMapOvr>
    <a:masterClrMapping/>
  </p:clrMapOvr>
</p:sld>
</file>

<file path=ppt/theme/theme1.xml><?xml version="1.0" encoding="utf-8"?>
<a:theme xmlns:a="http://schemas.openxmlformats.org/drawingml/2006/main" name="TS010362645">
  <a:themeElements>
    <a:clrScheme name="Calligraphy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E102481-9430-4464-8195-A8DD2AD013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TS010362645</Template>
  <TotalTime>0</TotalTime>
  <Words>728</Words>
  <Application>Microsoft Office PowerPoint</Application>
  <PresentationFormat>Экран (4:3)</PresentationFormat>
  <Paragraphs>112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TS010362645</vt:lpstr>
      <vt:lpstr>РЕАЛИЗАЦИЯ ОБРАЗОВАТЕЛЬНОЙ  ОБЛАСТИ   «ХУДОЖЕСТВЕННО-ЭСТЕТИЧЕСКОЕ  РАЗВИТИЕ»  В СООТВЕТСТВИИ   С  ФГОС  ДО          </vt:lpstr>
      <vt:lpstr>Художественно-эстетическое  развитие</vt:lpstr>
      <vt:lpstr>Ребенок в мире художественной литературы</vt:lpstr>
      <vt:lpstr>Основные методы литературного развития </vt:lpstr>
      <vt:lpstr>Слайд 5</vt:lpstr>
      <vt:lpstr>Слайд 6</vt:lpstr>
      <vt:lpstr>Слайд 7</vt:lpstr>
      <vt:lpstr>Слайд 8</vt:lpstr>
      <vt:lpstr>Слайд 9</vt:lpstr>
      <vt:lpstr>Слайд 10</vt:lpstr>
      <vt:lpstr>Круг художественного чтения дошкольников </vt:lpstr>
      <vt:lpstr>Приобщение  к  изобразительному  искусству </vt:lpstr>
      <vt:lpstr>Основные формы и методы работы  по приобщению детей с изобразительному искусству</vt:lpstr>
      <vt:lpstr>Слайд 14</vt:lpstr>
      <vt:lpstr>Слайд 15</vt:lpstr>
      <vt:lpstr>Слайд 16</vt:lpstr>
      <vt:lpstr>Слайд 17</vt:lpstr>
      <vt:lpstr>Представления в области  изобразительного искусства </vt:lpstr>
      <vt:lpstr>Слайд 19</vt:lpstr>
      <vt:lpstr>Слайд 20</vt:lpstr>
      <vt:lpstr>Художественная деятельность  и детское творчество</vt:lpstr>
      <vt:lpstr>Основные формы и методы работы художественной деятельности и детского творчества</vt:lpstr>
      <vt:lpstr>Слайд 23</vt:lpstr>
      <vt:lpstr>Приобщение к музыкальному искусству и развитие  музыкально-художественной  деятельности</vt:lpstr>
      <vt:lpstr>Виды художественной деятельности детей</vt:lpstr>
      <vt:lpstr>Основные виды музыкальной деятельности </vt:lpstr>
      <vt:lpstr>Слайд 27</vt:lpstr>
      <vt:lpstr>Слайд 28</vt:lpstr>
      <vt:lpstr>Слайд 29</vt:lpstr>
      <vt:lpstr>Основные формы и методы работы приобщения  к музыкальному искусству</vt:lpstr>
      <vt:lpstr>Слайд 31</vt:lpstr>
      <vt:lpstr>Слайд 32</vt:lpstr>
      <vt:lpstr>Слайд 33</vt:lpstr>
      <vt:lpstr>Слайд 34</vt:lpstr>
      <vt:lpstr>Благодарим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2012-01-31T20:18:45Z</dcterms:created>
  <dcterms:modified xsi:type="dcterms:W3CDTF">2016-02-10T04:51:07Z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TC103626459990</vt:lpwstr>
  </property>
</Properties>
</file>