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301" r:id="rId3"/>
    <p:sldId id="302" r:id="rId4"/>
    <p:sldId id="324" r:id="rId5"/>
    <p:sldId id="304" r:id="rId6"/>
    <p:sldId id="320" r:id="rId7"/>
    <p:sldId id="319" r:id="rId8"/>
    <p:sldId id="305" r:id="rId9"/>
    <p:sldId id="314" r:id="rId10"/>
    <p:sldId id="321" r:id="rId11"/>
    <p:sldId id="316" r:id="rId12"/>
    <p:sldId id="322" r:id="rId13"/>
    <p:sldId id="323" r:id="rId14"/>
    <p:sldId id="315" r:id="rId15"/>
    <p:sldId id="317" r:id="rId16"/>
    <p:sldId id="318" r:id="rId17"/>
    <p:sldId id="325" r:id="rId18"/>
    <p:sldId id="308" r:id="rId19"/>
    <p:sldId id="309" r:id="rId20"/>
    <p:sldId id="312" r:id="rId21"/>
    <p:sldId id="313" r:id="rId22"/>
    <p:sldId id="337" r:id="rId23"/>
    <p:sldId id="338" r:id="rId24"/>
    <p:sldId id="343" r:id="rId25"/>
    <p:sldId id="310" r:id="rId26"/>
    <p:sldId id="311" r:id="rId27"/>
    <p:sldId id="328" r:id="rId28"/>
    <p:sldId id="327" r:id="rId29"/>
    <p:sldId id="326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42" r:id="rId38"/>
    <p:sldId id="306" r:id="rId39"/>
    <p:sldId id="340" r:id="rId40"/>
    <p:sldId id="307" r:id="rId41"/>
    <p:sldId id="34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1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Школьная зрелость</c:v>
                </c:pt>
                <c:pt idx="1">
                  <c:v>Произвольность</c:v>
                </c:pt>
                <c:pt idx="2">
                  <c:v>Самооценка</c:v>
                </c:pt>
                <c:pt idx="3">
                  <c:v>Логическое мышление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0.105</c:v>
                </c:pt>
                <c:pt idx="1">
                  <c:v>0.17</c:v>
                </c:pt>
                <c:pt idx="2">
                  <c:v>0</c:v>
                </c:pt>
                <c:pt idx="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5-4F4D-A46A-EF4A020163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Школьная зрелость</c:v>
                </c:pt>
                <c:pt idx="1">
                  <c:v>Произвольность</c:v>
                </c:pt>
                <c:pt idx="2">
                  <c:v>Самооценка</c:v>
                </c:pt>
                <c:pt idx="3">
                  <c:v>Логическое мышление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9.5000000000000001E-2</c:v>
                </c:pt>
                <c:pt idx="1">
                  <c:v>0.2</c:v>
                </c:pt>
                <c:pt idx="2">
                  <c:v>0.45</c:v>
                </c:pt>
                <c:pt idx="3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15-4F4D-A46A-EF4A0201633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Школьная зрелость</c:v>
                </c:pt>
                <c:pt idx="1">
                  <c:v>Произвольность</c:v>
                </c:pt>
                <c:pt idx="2">
                  <c:v>Самооценка</c:v>
                </c:pt>
                <c:pt idx="3">
                  <c:v>Логическое мышление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 formatCode="0.00%">
                  <c:v>0.8</c:v>
                </c:pt>
                <c:pt idx="1">
                  <c:v>0.63</c:v>
                </c:pt>
                <c:pt idx="2">
                  <c:v>0.54</c:v>
                </c:pt>
                <c:pt idx="3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15-4F4D-A46A-EF4A02016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3356512"/>
        <c:axId val="443356904"/>
      </c:barChart>
      <c:catAx>
        <c:axId val="44335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356904"/>
        <c:crosses val="autoZero"/>
        <c:auto val="1"/>
        <c:lblAlgn val="ctr"/>
        <c:lblOffset val="100"/>
        <c:noMultiLvlLbl val="0"/>
      </c:catAx>
      <c:valAx>
        <c:axId val="443356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35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50766086564021"/>
          <c:y val="5.8708420068181132E-2"/>
          <c:w val="0.55339488565123629"/>
          <c:h val="0.496482215585120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 согласен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Согласны ли Вы с тем, что детский сад обеспечен развивающими игрушками, игровым оборудованием, которые удовлетворяют интересы ребенка?</c:v>
                </c:pt>
                <c:pt idx="1">
                  <c:v>Согласны ли Вы с тем, что в детском саду созданы все условия для физического развития и укрепления здоровья детей?</c:v>
                </c:pt>
                <c:pt idx="2">
                  <c:v>Согласны ли Вы с тем, что в детском саду работают квалифицированные и компетентные воспитатели и специалисты?</c:v>
                </c:pt>
                <c:pt idx="3">
                  <c:v> Согласны ли Вы с тем, что воспитатели создают в группе комфортные, безопасные, доброжелательные условия для каждого ребенка?</c:v>
                </c:pt>
                <c:pt idx="4">
                  <c:v> Считаете ли Вы, что ваш ребенок с интересом и пользой проводит время в детском саду, его привлекают к участию в мероприятиях?</c:v>
                </c:pt>
                <c:pt idx="5">
                  <c:v>Считаете ли Вы, что благодаря посещению детского сада ребенок многому научился за год, стал легко общаться со взрослыми и сверстниками?</c:v>
                </c:pt>
                <c:pt idx="6">
                  <c:v>Как вы считаете, ваш ребенок готов к поступлению в школу благодаря занятиям в детском саду? (ответьте на этот вопрос, если ваш ребенок посещает старшую или подготовительную группу)</c:v>
                </c:pt>
                <c:pt idx="7">
                  <c:v>Администрация и педагоги оперативно рассматривают предложения родителей и учитываются при дальнейшей работе?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</c:v>
                </c:pt>
                <c:pt idx="1">
                  <c:v>1.7000000000000001E-2</c:v>
                </c:pt>
                <c:pt idx="2">
                  <c:v>5.0999999999999997E-2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 formatCode="0.00%">
                  <c:v>9.8000000000000004E-2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76-4179-8C90-D05955BD00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Затрудняюсь ответить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Согласны ли Вы с тем, что детский сад обеспечен развивающими игрушками, игровым оборудованием, которые удовлетворяют интересы ребенка?</c:v>
                </c:pt>
                <c:pt idx="1">
                  <c:v>Согласны ли Вы с тем, что в детском саду созданы все условия для физического развития и укрепления здоровья детей?</c:v>
                </c:pt>
                <c:pt idx="2">
                  <c:v>Согласны ли Вы с тем, что в детском саду работают квалифицированные и компетентные воспитатели и специалисты?</c:v>
                </c:pt>
                <c:pt idx="3">
                  <c:v> Согласны ли Вы с тем, что воспитатели создают в группе комфортные, безопасные, доброжелательные условия для каждого ребенка?</c:v>
                </c:pt>
                <c:pt idx="4">
                  <c:v> Считаете ли Вы, что ваш ребенок с интересом и пользой проводит время в детском саду, его привлекают к участию в мероприятиях?</c:v>
                </c:pt>
                <c:pt idx="5">
                  <c:v>Считаете ли Вы, что благодаря посещению детского сада ребенок многому научился за год, стал легко общаться со взрослыми и сверстниками?</c:v>
                </c:pt>
                <c:pt idx="6">
                  <c:v>Как вы считаете, ваш ребенок готов к поступлению в школу благодаря занятиям в детском саду? (ответьте на этот вопрос, если ваш ребенок посещает старшую или подготовительную группу)</c:v>
                </c:pt>
                <c:pt idx="7">
                  <c:v>Администрация и педагоги оперативно рассматривают предложения родителей и учитываются при дальнейшей работе?</c:v>
                </c:pt>
              </c:strCache>
            </c:strRef>
          </c:cat>
          <c:val>
            <c:numRef>
              <c:f>Лист1!$C$2:$C$9</c:f>
              <c:numCache>
                <c:formatCode>0%</c:formatCode>
                <c:ptCount val="8"/>
                <c:pt idx="0">
                  <c:v>0.217</c:v>
                </c:pt>
                <c:pt idx="1">
                  <c:v>0.23699999999999999</c:v>
                </c:pt>
                <c:pt idx="2">
                  <c:v>0.186</c:v>
                </c:pt>
                <c:pt idx="3">
                  <c:v>0.16900000000000001</c:v>
                </c:pt>
                <c:pt idx="4">
                  <c:v>8.3000000000000004E-2</c:v>
                </c:pt>
                <c:pt idx="5">
                  <c:v>0.183</c:v>
                </c:pt>
                <c:pt idx="6" formatCode="0.00%">
                  <c:v>0.373</c:v>
                </c:pt>
                <c:pt idx="7" formatCode="0.00%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76-4179-8C90-D05955BD009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Полностью согласен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Согласны ли Вы с тем, что детский сад обеспечен развивающими игрушками, игровым оборудованием, которые удовлетворяют интересы ребенка?</c:v>
                </c:pt>
                <c:pt idx="1">
                  <c:v>Согласны ли Вы с тем, что в детском саду созданы все условия для физического развития и укрепления здоровья детей?</c:v>
                </c:pt>
                <c:pt idx="2">
                  <c:v>Согласны ли Вы с тем, что в детском саду работают квалифицированные и компетентные воспитатели и специалисты?</c:v>
                </c:pt>
                <c:pt idx="3">
                  <c:v> Согласны ли Вы с тем, что воспитатели создают в группе комфортные, безопасные, доброжелательные условия для каждого ребенка?</c:v>
                </c:pt>
                <c:pt idx="4">
                  <c:v> Считаете ли Вы, что ваш ребенок с интересом и пользой проводит время в детском саду, его привлекают к участию в мероприятиях?</c:v>
                </c:pt>
                <c:pt idx="5">
                  <c:v>Считаете ли Вы, что благодаря посещению детского сада ребенок многому научился за год, стал легко общаться со взрослыми и сверстниками?</c:v>
                </c:pt>
                <c:pt idx="6">
                  <c:v>Как вы считаете, ваш ребенок готов к поступлению в школу благодаря занятиям в детском саду? (ответьте на этот вопрос, если ваш ребенок посещает старшую или подготовительную группу)</c:v>
                </c:pt>
                <c:pt idx="7">
                  <c:v>Администрация и педагоги оперативно рассматривают предложения родителей и учитываются при дальнейшей работе?</c:v>
                </c:pt>
              </c:strCache>
            </c:strRef>
          </c:cat>
          <c:val>
            <c:numRef>
              <c:f>Лист1!$D$2:$D$9</c:f>
              <c:numCache>
                <c:formatCode>0%</c:formatCode>
                <c:ptCount val="8"/>
                <c:pt idx="0" formatCode="General">
                  <c:v>78.3</c:v>
                </c:pt>
                <c:pt idx="1">
                  <c:v>0.746</c:v>
                </c:pt>
                <c:pt idx="2" formatCode="General">
                  <c:v>76.3</c:v>
                </c:pt>
                <c:pt idx="3">
                  <c:v>0.83099999999999996</c:v>
                </c:pt>
                <c:pt idx="4" formatCode="0.00%">
                  <c:v>0.91700000000000004</c:v>
                </c:pt>
                <c:pt idx="5" formatCode="0.00%">
                  <c:v>0.81699999999999995</c:v>
                </c:pt>
                <c:pt idx="6" formatCode="0.00%">
                  <c:v>0.52900000000000003</c:v>
                </c:pt>
                <c:pt idx="7" formatCode="0.00%">
                  <c:v>0.89800000000000002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76-4179-8C90-D05955BD0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230256"/>
        <c:axId val="189233784"/>
        <c:axId val="346119480"/>
      </c:bar3DChart>
      <c:catAx>
        <c:axId val="189230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233784"/>
        <c:crosses val="autoZero"/>
        <c:auto val="1"/>
        <c:lblAlgn val="ctr"/>
        <c:lblOffset val="100"/>
        <c:noMultiLvlLbl val="0"/>
      </c:catAx>
      <c:valAx>
        <c:axId val="189233784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10" baseline="0">
                <a:latin typeface="Times New Roman" pitchFamily="18" charset="0"/>
              </a:defRPr>
            </a:pPr>
            <a:endParaRPr lang="ru-RU"/>
          </a:p>
        </c:txPr>
        <c:crossAx val="189230256"/>
        <c:crosses val="autoZero"/>
        <c:crossBetween val="between"/>
      </c:valAx>
      <c:serAx>
        <c:axId val="346119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89233784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 (городской, районный) уровень</c:v>
                </c:pt>
                <c:pt idx="1">
                  <c:v>Региональный (областной, краевой, республиканский) уровень</c:v>
                </c:pt>
                <c:pt idx="2">
                  <c:v>Всероссийский (федеральный) 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2B-4DB1-8BAA-E79A0CFBC8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Педагоги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Муниципальный (городской, районный) уровень</c:v>
                </c:pt>
                <c:pt idx="1">
                  <c:v>Региональный (областной, краевой, республиканский) уровень</c:v>
                </c:pt>
                <c:pt idx="2">
                  <c:v>Всероссийский (федеральный) уровень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2B-4DB1-8BAA-E79A0CFBC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7065104"/>
        <c:axId val="567061776"/>
      </c:barChart>
      <c:catAx>
        <c:axId val="567065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061776"/>
        <c:crosses val="autoZero"/>
        <c:auto val="1"/>
        <c:lblAlgn val="ctr"/>
        <c:lblOffset val="100"/>
        <c:noMultiLvlLbl val="0"/>
      </c:catAx>
      <c:valAx>
        <c:axId val="567061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06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56341373617891"/>
          <c:y val="3.4509803921568626E-2"/>
          <c:w val="0.72677410798763276"/>
          <c:h val="0.8946408522464103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CEA-404A-8C35-BDB2E7E8F7DB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CEA-404A-8C35-BDB2E7E8F7DB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CEA-404A-8C35-BDB2E7E8F7D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4CEA-404A-8C35-BDB2E7E8F7DB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4CEA-404A-8C35-BDB2E7E8F7DB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4CEA-404A-8C35-BDB2E7E8F7DB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4CEA-404A-8C35-BDB2E7E8F7D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4CEA-404A-8C35-BDB2E7E8F7DB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4CEA-404A-8C35-BDB2E7E8F7DB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4CEA-404A-8C35-BDB2E7E8F7DB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4CEA-404A-8C35-BDB2E7E8F7DB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4CEA-404A-8C35-BDB2E7E8F7DB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4CEA-404A-8C35-BDB2E7E8F7DB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4CEA-404A-8C35-BDB2E7E8F7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"Почемучки"</c:v>
                </c:pt>
                <c:pt idx="1">
                  <c:v>"Фантазеры"</c:v>
                </c:pt>
                <c:pt idx="2">
                  <c:v>"Солнышко"</c:v>
                </c:pt>
                <c:pt idx="3">
                  <c:v>"Умнички"</c:v>
                </c:pt>
                <c:pt idx="4">
                  <c:v>"Ладушки"</c:v>
                </c:pt>
                <c:pt idx="5">
                  <c:v>"Воробушки"</c:v>
                </c:pt>
                <c:pt idx="6">
                  <c:v>"В стране красивой речи"</c:v>
                </c:pt>
                <c:pt idx="7">
                  <c:v>Аносова Л.П.</c:v>
                </c:pt>
                <c:pt idx="8">
                  <c:v>Гаврилова И.Л.</c:v>
                </c:pt>
                <c:pt idx="9">
                  <c:v>Минниахметова К.А.</c:v>
                </c:pt>
                <c:pt idx="10">
                  <c:v>Слуцкая Т.В.</c:v>
                </c:pt>
                <c:pt idx="11">
                  <c:v>Ермолина Т.М.</c:v>
                </c:pt>
                <c:pt idx="12">
                  <c:v>Зарифова В.М.</c:v>
                </c:pt>
                <c:pt idx="13">
                  <c:v>Гарат Е.А.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31</c:v>
                </c:pt>
                <c:pt idx="1">
                  <c:v>18</c:v>
                </c:pt>
                <c:pt idx="2">
                  <c:v>20</c:v>
                </c:pt>
                <c:pt idx="3">
                  <c:v>13</c:v>
                </c:pt>
                <c:pt idx="4">
                  <c:v>10</c:v>
                </c:pt>
                <c:pt idx="5">
                  <c:v>25</c:v>
                </c:pt>
                <c:pt idx="6">
                  <c:v>33</c:v>
                </c:pt>
                <c:pt idx="7">
                  <c:v>16</c:v>
                </c:pt>
                <c:pt idx="8">
                  <c:v>8</c:v>
                </c:pt>
                <c:pt idx="9">
                  <c:v>2</c:v>
                </c:pt>
                <c:pt idx="10">
                  <c:v>3</c:v>
                </c:pt>
                <c:pt idx="11">
                  <c:v>25</c:v>
                </c:pt>
                <c:pt idx="12">
                  <c:v>10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4CEA-404A-8C35-BDB2E7E8F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3667344"/>
        <c:axId val="343662640"/>
        <c:axId val="0"/>
      </c:bar3DChart>
      <c:catAx>
        <c:axId val="343667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662640"/>
        <c:crosses val="autoZero"/>
        <c:auto val="1"/>
        <c:lblAlgn val="ctr"/>
        <c:lblOffset val="100"/>
        <c:noMultiLvlLbl val="0"/>
      </c:catAx>
      <c:valAx>
        <c:axId val="343662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66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0.81373</cdr:x>
      <cdr:y>0.00535</cdr:y>
    </cdr:from>
    <cdr:to>
      <cdr:x>1</cdr:x>
      <cdr:y>0.21734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id="{22BA7109-EE21-45BD-B70E-76DC3E0B13CB}"/>
            </a:ext>
          </a:extLst>
        </cdr:cNvPr>
        <cdr:cNvSpPr/>
      </cdr:nvSpPr>
      <cdr:spPr>
        <a:xfrm xmlns:a="http://schemas.openxmlformats.org/drawingml/2006/main">
          <a:off x="5976664" y="30158"/>
          <a:ext cx="1368152" cy="1193977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250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7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70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682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73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9390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103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49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13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4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0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82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8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3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6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10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98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eg"/><Relationship Id="rId9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g"/><Relationship Id="rId9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1.png"/><Relationship Id="rId7" Type="http://schemas.openxmlformats.org/officeDocument/2006/relationships/image" Target="../media/image85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10" Type="http://schemas.openxmlformats.org/officeDocument/2006/relationships/image" Target="../media/image88.jpg"/><Relationship Id="rId4" Type="http://schemas.openxmlformats.org/officeDocument/2006/relationships/image" Target="../media/image82.jpg"/><Relationship Id="rId9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Relationship Id="rId9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.png"/><Relationship Id="rId7" Type="http://schemas.openxmlformats.org/officeDocument/2006/relationships/image" Target="../media/image11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10" Type="http://schemas.openxmlformats.org/officeDocument/2006/relationships/image" Target="../media/image115.jpg"/><Relationship Id="rId4" Type="http://schemas.openxmlformats.org/officeDocument/2006/relationships/image" Target="../media/image109.jpg"/><Relationship Id="rId9" Type="http://schemas.openxmlformats.org/officeDocument/2006/relationships/image" Target="../media/image11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969179"/>
            <a:ext cx="8892480" cy="4268133"/>
          </a:xfrm>
        </p:spPr>
        <p:txBody>
          <a:bodyPr/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Итоговый педагогический совет</a:t>
            </a:r>
            <a:br>
              <a:rPr lang="ru-RU" sz="6600" b="1" i="1" dirty="0"/>
            </a:br>
            <a:r>
              <a:rPr lang="ru-RU" sz="4000" b="1" i="1" dirty="0"/>
              <a:t> </a:t>
            </a:r>
            <a:r>
              <a:rPr lang="ru-RU" sz="4000" b="1" dirty="0"/>
              <a:t>«Подведение </a:t>
            </a:r>
            <a:r>
              <a:rPr lang="ru-RU" sz="4400" b="1" dirty="0"/>
              <a:t>итогов работы детского сада за 2025/26 учебный год»</a:t>
            </a:r>
            <a:endParaRPr lang="ru-RU" sz="4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1883827" cy="1969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2199"/>
            <a:ext cx="3589094" cy="1114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561" y="257416"/>
            <a:ext cx="317019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09600"/>
            <a:ext cx="4977600" cy="10192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br>
              <a:rPr lang="ru-RU" sz="4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97028"/>
            <a:ext cx="7806062" cy="46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36811" y="334917"/>
            <a:ext cx="3353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2"/>
            <a:ext cx="1883827" cy="1969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20" y="1973320"/>
            <a:ext cx="7848872" cy="47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609600"/>
            <a:ext cx="4905592" cy="8751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br>
              <a:rPr lang="ru-RU" sz="4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04864"/>
            <a:ext cx="7560840" cy="4522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32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4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827" y="609600"/>
            <a:ext cx="5073485" cy="13208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</a:t>
            </a:r>
            <a: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</a:t>
            </a:r>
            <a:b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204864"/>
            <a:ext cx="7392035" cy="446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32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9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2" t="1818"/>
          <a:stretch/>
        </p:blipFill>
        <p:spPr>
          <a:xfrm>
            <a:off x="5607955" y="586307"/>
            <a:ext cx="3074860" cy="3888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1" y="4043997"/>
            <a:ext cx="5819583" cy="2227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6114" y="292091"/>
            <a:ext cx="28979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по музыкальному развитию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271BAD-B65C-49FB-B671-B544EF892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6" r="52919"/>
          <a:stretch/>
        </p:blipFill>
        <p:spPr>
          <a:xfrm>
            <a:off x="1998615" y="1677086"/>
            <a:ext cx="2897954" cy="20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43122"/>
            <a:ext cx="7272808" cy="5519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7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04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/>
          <a:stretch/>
        </p:blipFill>
        <p:spPr>
          <a:xfrm>
            <a:off x="1533550" y="2205521"/>
            <a:ext cx="6076900" cy="4620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08" y="0"/>
            <a:ext cx="1883827" cy="1969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F734F-F246-4A58-9158-32768D656072}"/>
              </a:ext>
            </a:extLst>
          </p:cNvPr>
          <p:cNvSpPr txBox="1"/>
          <p:nvPr/>
        </p:nvSpPr>
        <p:spPr>
          <a:xfrm>
            <a:off x="2275450" y="404664"/>
            <a:ext cx="5104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30555" algn="l"/>
              </a:tabLst>
            </a:pPr>
            <a:r>
              <a:rPr lang="ru-RU" sz="24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развития в группе компенсирующего вида для детей</a:t>
            </a:r>
            <a:endParaRPr lang="ru-RU" b="1" dirty="0">
              <a:solidFill>
                <a:srgbClr val="92D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03555" indent="-227965" algn="ctr">
              <a:tabLst>
                <a:tab pos="630555" algn="l"/>
              </a:tabLst>
            </a:pPr>
            <a:r>
              <a:rPr lang="ru-RU" sz="24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ОВЗ и детей-инвалидов</a:t>
            </a:r>
            <a:endParaRPr lang="ru-RU" b="1" dirty="0">
              <a:solidFill>
                <a:srgbClr val="92D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15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9A6E2-0658-4FE7-AF59-BB095DB3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332656"/>
            <a:ext cx="5112568" cy="10801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Психологическая готовность детей к школьному обучению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7EFE4D-1442-4FBE-8F6F-79AF4A678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8" y="0"/>
            <a:ext cx="1883827" cy="196917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0532BCB-EF09-49F6-8C05-60675C83E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FCDFDCD-59CD-4CC9-B5D6-CAC6DD8EA0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5317111"/>
              </p:ext>
            </p:extLst>
          </p:nvPr>
        </p:nvGraphicFramePr>
        <p:xfrm>
          <a:off x="1043608" y="1556792"/>
          <a:ext cx="684076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9502E9F8-71EA-4089-BFB4-B4BEF17E1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671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74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45224"/>
            <a:ext cx="6505575" cy="129614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2D43979-A347-4E87-94EE-97600CEC1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A3AB44DD-3478-4F74-AEC8-1416C6602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5060595"/>
              </p:ext>
            </p:extLst>
          </p:nvPr>
        </p:nvGraphicFramePr>
        <p:xfrm>
          <a:off x="1475656" y="116634"/>
          <a:ext cx="7488831" cy="5184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7339C7C8-CF5D-4175-9988-AE0519F39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898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074">
            <a:off x="4983844" y="197820"/>
            <a:ext cx="3985996" cy="2989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12201" r="20073" b="12201"/>
          <a:stretch/>
        </p:blipFill>
        <p:spPr>
          <a:xfrm rot="20864075">
            <a:off x="195314" y="3736979"/>
            <a:ext cx="3199455" cy="2792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1173" r="2915" b="4321"/>
          <a:stretch/>
        </p:blipFill>
        <p:spPr>
          <a:xfrm rot="679465">
            <a:off x="3664423" y="3616995"/>
            <a:ext cx="5112568" cy="266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8000" r="16401" b="11001"/>
          <a:stretch/>
        </p:blipFill>
        <p:spPr>
          <a:xfrm>
            <a:off x="2453480" y="1597869"/>
            <a:ext cx="2664296" cy="224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C36BDA-CF6E-4C58-A6D1-10EBA152721D}"/>
              </a:ext>
            </a:extLst>
          </p:cNvPr>
          <p:cNvSpPr/>
          <p:nvPr/>
        </p:nvSpPr>
        <p:spPr>
          <a:xfrm>
            <a:off x="1883827" y="198678"/>
            <a:ext cx="3226388" cy="12140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«Методы укрепления здоровья детей дошкольного возраста»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7B4744-5202-4E51-8BAD-5B35A11857E7}"/>
              </a:ext>
            </a:extLst>
          </p:cNvPr>
          <p:cNvSpPr/>
          <p:nvPr/>
        </p:nvSpPr>
        <p:spPr>
          <a:xfrm>
            <a:off x="155190" y="1969179"/>
            <a:ext cx="2298289" cy="1831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Игры нашего детства «Возрождение традиции живого общения в эпоху гаджетов»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1F1654-0B35-432C-95A3-C9AB6B3EB2BC}"/>
              </a:ext>
            </a:extLst>
          </p:cNvPr>
          <p:cNvSpPr/>
          <p:nvPr/>
        </p:nvSpPr>
        <p:spPr>
          <a:xfrm>
            <a:off x="2829804" y="5802762"/>
            <a:ext cx="4297347" cy="9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«Новый взгляд на </a:t>
            </a:r>
            <a:r>
              <a:rPr lang="ru-RU" sz="20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здоровьесберегающие</a:t>
            </a:r>
            <a:r>
              <a:rPr lang="ru-RU" sz="20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технологии»</a:t>
            </a:r>
            <a:endParaRPr lang="ru-RU" sz="2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50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3" y="548680"/>
            <a:ext cx="7344816" cy="5400600"/>
          </a:xfrm>
        </p:spPr>
        <p:txBody>
          <a:bodyPr/>
          <a:lstStyle/>
          <a:p>
            <a:pPr algn="ctr"/>
            <a:r>
              <a:rPr lang="ru-RU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Девиз </a:t>
            </a:r>
            <a:b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нас есть, чем гордиться и, есть, к чему стремиться»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"/>
          <a:stretch/>
        </p:blipFill>
        <p:spPr>
          <a:xfrm>
            <a:off x="-25205" y="0"/>
            <a:ext cx="1883515" cy="19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45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273282"/>
            <a:ext cx="4680520" cy="741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Носики-</a:t>
            </a:r>
            <a:r>
              <a:rPr lang="ru-RU" sz="4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курносики</a:t>
            </a:r>
            <a:endParaRPr lang="ru-RU" sz="4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/>
          <a:stretch/>
        </p:blipFill>
        <p:spPr>
          <a:xfrm>
            <a:off x="4001504" y="1279648"/>
            <a:ext cx="5142496" cy="4941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4490507" cy="33678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415690-0EF5-4424-A991-35CCC0825B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8000" r="16401" b="11001"/>
          <a:stretch/>
        </p:blipFill>
        <p:spPr>
          <a:xfrm>
            <a:off x="1977065" y="1472555"/>
            <a:ext cx="2664296" cy="2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8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" y="24598"/>
            <a:ext cx="1883827" cy="19691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67744" y="404664"/>
            <a:ext cx="576064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патруль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19064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C6A57-F3A9-4C58-86FD-0A56E977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318" y="348787"/>
            <a:ext cx="5083364" cy="13208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Детско-родительский субботник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D6B405-2E34-484F-972A-ABF2A559E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6524"/>
            <a:ext cx="3521968" cy="2641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83B597-F4AE-4F72-B0DF-9AF863BAD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79" y="24598"/>
            <a:ext cx="1883827" cy="1969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D758B9-2220-4397-8366-33B56DC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35" y="4216522"/>
            <a:ext cx="3521969" cy="26414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8DC3E1-2D36-41D7-B822-8092BFA8A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02" y="4216522"/>
            <a:ext cx="2132497" cy="26609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6F7D1C-CD65-482C-889D-4928B9190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" y="1995851"/>
            <a:ext cx="2960894" cy="22206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DCECF0-6818-4BB4-86F9-A1E82D3948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16" y="1993777"/>
            <a:ext cx="3103944" cy="22827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1CA11F-B3B9-49DA-A17F-D0F9D4218D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48533"/>
            <a:ext cx="3103944" cy="23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8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9618F-C832-45F6-A390-45B59418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949" y="116633"/>
            <a:ext cx="5578372" cy="10631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развитию речи </a:t>
            </a:r>
            <a:b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стране красивой речи»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5B3969-B48F-4095-8670-D5B795EB4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" y="24598"/>
            <a:ext cx="1883827" cy="1969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EC19FE-2904-4854-BB2F-154BCCC45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6377" r="7475" b="5085"/>
          <a:stretch/>
        </p:blipFill>
        <p:spPr>
          <a:xfrm>
            <a:off x="4017527" y="1340768"/>
            <a:ext cx="4894804" cy="29860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47F634-8D31-4773-AECB-D719651E93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7400" r="9051"/>
          <a:stretch/>
        </p:blipFill>
        <p:spPr>
          <a:xfrm>
            <a:off x="-9879" y="4080319"/>
            <a:ext cx="4894804" cy="2753083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816A4CFE-A613-4EAA-B468-3DDD806AB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69" y="2377850"/>
            <a:ext cx="36922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VK было опубликовано </a:t>
            </a:r>
            <a:r>
              <a:rPr kumimoji="0" lang="en-US" altLang="ru-RU" sz="24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374DE5D-BEEE-45F9-AB95-762AFB1185C7}"/>
              </a:ext>
            </a:extLst>
          </p:cNvPr>
          <p:cNvSpPr/>
          <p:nvPr/>
        </p:nvSpPr>
        <p:spPr>
          <a:xfrm>
            <a:off x="5220072" y="4665688"/>
            <a:ext cx="3168352" cy="1571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1E2F03E-887F-4C3B-A11C-949D60817A80}"/>
              </a:ext>
            </a:extLst>
          </p:cNvPr>
          <p:cNvSpPr/>
          <p:nvPr/>
        </p:nvSpPr>
        <p:spPr>
          <a:xfrm>
            <a:off x="5224616" y="4861556"/>
            <a:ext cx="2875776" cy="1375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событие </a:t>
            </a:r>
          </a:p>
        </p:txBody>
      </p:sp>
    </p:spTree>
    <p:extLst>
      <p:ext uri="{BB962C8B-B14F-4D97-AF65-F5344CB8AC3E}">
        <p14:creationId xmlns:p14="http://schemas.microsoft.com/office/powerpoint/2010/main" val="2138755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1E997-1148-4805-BD94-94FC1014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88639"/>
            <a:ext cx="5904656" cy="15121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родительское собрание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«Играем, развиваем речь ребенка»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862FAD-654F-4D00-AD8D-54224B34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" y="30803"/>
            <a:ext cx="1883827" cy="1969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85776D-FC11-4257-927F-B28BC75CE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" y="4450329"/>
            <a:ext cx="2381945" cy="23819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FC5A5F-AA07-4DE5-8486-75F899152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99" y="4437772"/>
            <a:ext cx="2394502" cy="23945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5D97BD-F888-4E09-8655-A20578D26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01" y="4424603"/>
            <a:ext cx="2407671" cy="24076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3067E3-AEC4-4B5A-B669-2121B2535B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" y="2055828"/>
            <a:ext cx="2381945" cy="23819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AD7128-7237-4147-A743-4C55575F6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42" y="1989009"/>
            <a:ext cx="2407671" cy="24076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4D1F3F-D5E5-4F2A-BBEA-2DA3753552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26" y="1993437"/>
            <a:ext cx="3275856" cy="24568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21E811-5BDD-48D8-B050-27451FEDAD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7"/>
          <a:stretch/>
        </p:blipFill>
        <p:spPr>
          <a:xfrm>
            <a:off x="6474020" y="4437596"/>
            <a:ext cx="2562476" cy="2384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873540-15E9-4E58-9717-7A82FD6272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63" y="1956680"/>
            <a:ext cx="1870237" cy="2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02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-20114"/>
            <a:ext cx="1883827" cy="1969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67744" y="260648"/>
            <a:ext cx="489654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Гостевой день в детском саду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4" y="4470772"/>
            <a:ext cx="3227851" cy="2420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83" y="4155516"/>
            <a:ext cx="1815312" cy="2420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90" y="1454838"/>
            <a:ext cx="3227851" cy="2420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4165"/>
            <a:ext cx="3317395" cy="24880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91" y="2014700"/>
            <a:ext cx="3297509" cy="2473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35" y="4879720"/>
            <a:ext cx="2592286" cy="19442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8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ECCAFF-709D-4B45-A737-6A7FC5C3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AC795C7-53C9-4D3D-A96A-7F35673D2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2276872"/>
            <a:ext cx="10081120" cy="62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8147C3E-0F75-488A-A528-8B917F3585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649147"/>
              </p:ext>
            </p:extLst>
          </p:nvPr>
        </p:nvGraphicFramePr>
        <p:xfrm>
          <a:off x="467544" y="2276872"/>
          <a:ext cx="784887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5A2B9F-B51A-4C5C-9C04-AD451F75F850}"/>
              </a:ext>
            </a:extLst>
          </p:cNvPr>
          <p:cNvSpPr txBox="1"/>
          <p:nvPr/>
        </p:nvSpPr>
        <p:spPr>
          <a:xfrm>
            <a:off x="1883827" y="661423"/>
            <a:ext cx="5824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 участия детей и педагогов в конкурсных мероприятиях</a:t>
            </a:r>
            <a:endParaRPr lang="ru-RU" sz="2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8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D5E9B-3510-46CB-A45F-D795E667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182" y="329809"/>
            <a:ext cx="3496848" cy="123260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Досуговая деятельность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A6F98C-F6B4-45D8-8F0D-98D8C4FF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C3A03C-E65C-451B-8863-6BE7DD860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5825" r="5113"/>
          <a:stretch/>
        </p:blipFill>
        <p:spPr>
          <a:xfrm>
            <a:off x="-1" y="1922330"/>
            <a:ext cx="5731317" cy="30328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087490-EBF8-45AB-9BF0-784BE5C31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0"/>
          <a:stretch/>
        </p:blipFill>
        <p:spPr>
          <a:xfrm>
            <a:off x="0" y="4955200"/>
            <a:ext cx="5745603" cy="19112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F3AEFF-550A-4264-B006-21CED9F17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17" y="4235364"/>
            <a:ext cx="3496848" cy="26226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B13BC0-78DC-4025-AD3A-11193A35E8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5275" r="7476" b="2751"/>
          <a:stretch/>
        </p:blipFill>
        <p:spPr>
          <a:xfrm>
            <a:off x="5646079" y="2503354"/>
            <a:ext cx="3496848" cy="17320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EC20DE-69B9-4B2D-B3E0-7CAE8CE425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6" b="13156"/>
          <a:stretch/>
        </p:blipFill>
        <p:spPr>
          <a:xfrm>
            <a:off x="4890225" y="93750"/>
            <a:ext cx="4242714" cy="23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7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CE9B8D-4646-46E3-AF6E-C91BF3F7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7147AE-ACD2-47E5-B187-06BAFF01A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0625" r="6295" b="21651"/>
          <a:stretch/>
        </p:blipFill>
        <p:spPr>
          <a:xfrm>
            <a:off x="0" y="1940350"/>
            <a:ext cx="3851920" cy="23328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4F530E-1D30-48A5-9FD4-56981CAB2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361"/>
            <a:ext cx="3408040" cy="25560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E16092-B396-4F89-B818-7A14905C0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7428" r="26375" b="-425"/>
          <a:stretch/>
        </p:blipFill>
        <p:spPr>
          <a:xfrm>
            <a:off x="3408041" y="4295361"/>
            <a:ext cx="3337720" cy="2578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A5B539-C838-48AB-847D-69C7AEBB2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15" y="2380094"/>
            <a:ext cx="3992031" cy="23550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8D6209-5E6D-4C99-9FCE-47DB9E21CA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/>
          <a:stretch/>
        </p:blipFill>
        <p:spPr>
          <a:xfrm>
            <a:off x="2213789" y="37412"/>
            <a:ext cx="3654152" cy="19746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34D178-2D7F-458A-9716-525971A8D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20" y="2925"/>
            <a:ext cx="3234279" cy="23550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7A6DD6-5C7E-47C4-BCAC-3E6440A35D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10" y="2127732"/>
            <a:ext cx="2599510" cy="2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5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D290C-77A5-41AF-8E6B-CC874702E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84953E-1A47-4F2A-A43D-3DFD5743B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" y="4517994"/>
            <a:ext cx="3120008" cy="23400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A462ED-1B61-48E3-BAB2-7ACAE871B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76" y="4517994"/>
            <a:ext cx="3993446" cy="23274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42392C-A49F-4A82-847D-7B9872A13F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8" b="26181"/>
          <a:stretch/>
        </p:blipFill>
        <p:spPr>
          <a:xfrm>
            <a:off x="0" y="1969179"/>
            <a:ext cx="6639970" cy="25488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EA163C-A0FF-4ECF-8D06-F67915AFD4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5"/>
          <a:stretch/>
        </p:blipFill>
        <p:spPr>
          <a:xfrm>
            <a:off x="1883826" y="0"/>
            <a:ext cx="3725551" cy="19691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C8E369-443C-419B-87D0-526C0E9496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96" y="4517995"/>
            <a:ext cx="3103240" cy="23274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8213D5-F63E-482D-99F1-B71F3A0144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0"/>
          <a:stretch/>
        </p:blipFill>
        <p:spPr>
          <a:xfrm>
            <a:off x="6284248" y="1969178"/>
            <a:ext cx="2868488" cy="25196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900AB8-D8BF-4B49-9FBB-7CC3DF5953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84" y="-1"/>
            <a:ext cx="3725552" cy="20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6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7560840" cy="3528392"/>
          </a:xfrm>
        </p:spPr>
        <p:txBody>
          <a:bodyPr/>
          <a:lstStyle/>
          <a:p>
            <a:pPr algn="ctr"/>
            <a:r>
              <a:rPr lang="ru-RU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журнал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«Жизнь детского сада»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79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032F8E-3543-4C7D-B7BD-D69A0482E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3C6959-7D51-4BDB-82C4-DF9AF81F2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/>
          <a:stretch/>
        </p:blipFill>
        <p:spPr>
          <a:xfrm>
            <a:off x="-11221" y="4396696"/>
            <a:ext cx="2639006" cy="24613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49D0E0-061A-47D6-B6F6-239BE7F70A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6951"/>
          <a:stretch/>
        </p:blipFill>
        <p:spPr>
          <a:xfrm>
            <a:off x="2639006" y="4439297"/>
            <a:ext cx="3085122" cy="24187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0B2D81-5A9A-4398-B7C4-A1368759DF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t="4640"/>
          <a:stretch/>
        </p:blipFill>
        <p:spPr>
          <a:xfrm>
            <a:off x="0" y="1876396"/>
            <a:ext cx="2627785" cy="2520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83793B-8358-4A02-888D-0E5C330FF3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7903" r="7475" b="19195"/>
          <a:stretch/>
        </p:blipFill>
        <p:spPr>
          <a:xfrm>
            <a:off x="1926495" y="1"/>
            <a:ext cx="3715087" cy="18907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E67103-B2D1-4D3E-8376-472575D439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3225"/>
          <a:stretch/>
        </p:blipFill>
        <p:spPr>
          <a:xfrm>
            <a:off x="2639006" y="1876396"/>
            <a:ext cx="6504994" cy="25567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EE988E-1887-471B-A9B6-B6A41DDAF5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12201"/>
          <a:stretch/>
        </p:blipFill>
        <p:spPr>
          <a:xfrm>
            <a:off x="5364087" y="4396696"/>
            <a:ext cx="3791133" cy="2435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ACAE01-ED99-44E1-8FE3-8C54C86905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/>
          <a:stretch/>
        </p:blipFill>
        <p:spPr>
          <a:xfrm>
            <a:off x="5684250" y="96800"/>
            <a:ext cx="3459750" cy="16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91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01B226-F6A5-4FF0-AF0F-7FA88F4DB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816481-006E-4188-AF89-899E376DF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5" b="13776"/>
          <a:stretch/>
        </p:blipFill>
        <p:spPr>
          <a:xfrm>
            <a:off x="0" y="4888821"/>
            <a:ext cx="4903097" cy="1969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E502D-56A1-4225-A40B-01AAF1CDD6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5900" r="5113" b="12201"/>
          <a:stretch/>
        </p:blipFill>
        <p:spPr>
          <a:xfrm>
            <a:off x="6431" y="2051981"/>
            <a:ext cx="3859489" cy="2840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39961C-F69A-4982-97B3-8F0E6E2451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16115" r="16492" b="8160"/>
          <a:stretch/>
        </p:blipFill>
        <p:spPr>
          <a:xfrm>
            <a:off x="3872351" y="2030399"/>
            <a:ext cx="3099039" cy="2840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C7A305-6462-471C-A998-7FD5907F0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87" y="4849688"/>
            <a:ext cx="2677749" cy="20083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039CF6-8F42-4033-A725-1B32067AB5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t="14300"/>
          <a:stretch/>
        </p:blipFill>
        <p:spPr>
          <a:xfrm>
            <a:off x="6957035" y="2008312"/>
            <a:ext cx="2180534" cy="28442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BB4A42-325C-4688-884F-F745CE2910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8500" r="9838" b="17450"/>
          <a:stretch/>
        </p:blipFill>
        <p:spPr>
          <a:xfrm>
            <a:off x="1858307" y="-20272"/>
            <a:ext cx="3736849" cy="20722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1C37DD-5B54-408B-A6A1-B0D0A3EF39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40" y="-10579"/>
            <a:ext cx="2719846" cy="20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72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411EBB-2081-47AF-B09F-0A5F6FE85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9D5E94-AA4C-409A-AE70-FE8EBBD87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BAF77B-4706-4D50-A040-0C276E957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40550"/>
          <a:stretch/>
        </p:blipFill>
        <p:spPr>
          <a:xfrm>
            <a:off x="3069704" y="4553812"/>
            <a:ext cx="4454624" cy="23247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D0ADA2-5D54-4EF7-89D8-3D8ED475C8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9838" r="3932" b="24013"/>
          <a:stretch/>
        </p:blipFill>
        <p:spPr>
          <a:xfrm>
            <a:off x="0" y="1969179"/>
            <a:ext cx="3588824" cy="26796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86E9FE-6D47-4C19-8C66-7DFAC9B08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25398" r="7476"/>
          <a:stretch/>
        </p:blipFill>
        <p:spPr>
          <a:xfrm>
            <a:off x="6195534" y="2649307"/>
            <a:ext cx="2948466" cy="19045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8464D-265E-4B5F-AF5A-BB2EA395A3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1963" b="23750"/>
          <a:stretch/>
        </p:blipFill>
        <p:spPr>
          <a:xfrm>
            <a:off x="1765892" y="34920"/>
            <a:ext cx="3142984" cy="19342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EA9E86-5ADB-4553-BE72-16149FF369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77" y="0"/>
            <a:ext cx="4235124" cy="26311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4E6DCB-E3D8-4EA1-89C7-AACFE356DB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68" y="1933384"/>
            <a:ext cx="2638616" cy="26386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352F47-A428-4C6B-BDCC-AE6AEE1061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36350" r="13663" b="28713"/>
          <a:stretch/>
        </p:blipFill>
        <p:spPr>
          <a:xfrm>
            <a:off x="5442183" y="4535624"/>
            <a:ext cx="3701817" cy="23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55A22C-FF2E-449B-83CE-69A4D69D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FC53DF-2EC3-47A0-A98A-3F4D8B892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0757"/>
            <a:ext cx="3888432" cy="21872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5C1B99-2893-40CB-B06E-B1DB27183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" y="1963695"/>
            <a:ext cx="3264024" cy="29223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115975-4631-43A0-B4CE-C41F0E37E7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41600" r="24547" b="18501"/>
          <a:stretch/>
        </p:blipFill>
        <p:spPr>
          <a:xfrm>
            <a:off x="3262819" y="1779162"/>
            <a:ext cx="3203418" cy="3106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E36673-6330-45E3-A48E-F8FC070E9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1" b="22364"/>
          <a:stretch/>
        </p:blipFill>
        <p:spPr>
          <a:xfrm>
            <a:off x="3888432" y="4323365"/>
            <a:ext cx="5255568" cy="2519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B64994-2C31-476D-BFA3-1750680842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8500"/>
          <a:stretch/>
        </p:blipFill>
        <p:spPr>
          <a:xfrm>
            <a:off x="6084168" y="839281"/>
            <a:ext cx="2922175" cy="30546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735C7D-A14F-49C0-9289-CE03DD08F2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31893" b="27070"/>
          <a:stretch/>
        </p:blipFill>
        <p:spPr>
          <a:xfrm>
            <a:off x="2265896" y="-25197"/>
            <a:ext cx="3818272" cy="19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43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F7814-A0A5-434B-95C2-7F84AB61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827" y="156237"/>
            <a:ext cx="3120221" cy="6604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B467CE-030A-43F4-8A9A-1059DEC7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52312E-1DC0-4AA7-8185-F3FC85F4F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/>
          <a:stretch/>
        </p:blipFill>
        <p:spPr>
          <a:xfrm>
            <a:off x="0" y="4653136"/>
            <a:ext cx="5353050" cy="2204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156D84-1647-4560-931D-B363A61DC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28714" r="17801" b="4850"/>
          <a:stretch/>
        </p:blipFill>
        <p:spPr>
          <a:xfrm>
            <a:off x="5353050" y="2335512"/>
            <a:ext cx="3816424" cy="45561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37E483-59AC-40CE-88BE-9DB6A2B67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179"/>
            <a:ext cx="2436500" cy="26839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A81310-FFEA-4491-9A21-1EBC7E4779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3"/>
          <a:stretch/>
        </p:blipFill>
        <p:spPr>
          <a:xfrm>
            <a:off x="1994909" y="2636912"/>
            <a:ext cx="3636912" cy="2016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082E3C-54AA-443B-86F5-D9594A6AFB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22001" b="27663"/>
          <a:stretch/>
        </p:blipFill>
        <p:spPr>
          <a:xfrm>
            <a:off x="4800377" y="145685"/>
            <a:ext cx="2163983" cy="24575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84AABC-E8B6-44DC-A86E-597A4BE301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5237" r="4531" b="1923"/>
          <a:stretch/>
        </p:blipFill>
        <p:spPr>
          <a:xfrm>
            <a:off x="2638681" y="701805"/>
            <a:ext cx="1922025" cy="21310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6E722E-27E3-4481-80ED-D9C28D857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622" y="428924"/>
            <a:ext cx="2164467" cy="16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9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932D9-3C31-4678-9B4F-2CC9DF1A2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2CC7E1-286D-4EFE-AA54-507400040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024"/>
            <a:ext cx="2759968" cy="2069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7BC6C2-5C10-45BF-989F-284D6CF82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340" y="4748486"/>
            <a:ext cx="3110804" cy="21095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FBFCA1-2734-47A2-8FCB-D28FE2B9C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593976"/>
            <a:ext cx="3264024" cy="32640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50AE51-47C7-4BF1-9657-5417699F9F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14300"/>
          <a:stretch/>
        </p:blipFill>
        <p:spPr>
          <a:xfrm>
            <a:off x="1755211" y="247962"/>
            <a:ext cx="7374503" cy="29036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2F8FD5-3FA4-4E49-877E-A51C529DA9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t="24800" b="4851"/>
          <a:stretch/>
        </p:blipFill>
        <p:spPr>
          <a:xfrm>
            <a:off x="-14460" y="2001518"/>
            <a:ext cx="2759968" cy="28549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0B834C-C422-4676-BCEA-C776906B13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41499" r="30025" b="10907"/>
          <a:stretch/>
        </p:blipFill>
        <p:spPr>
          <a:xfrm>
            <a:off x="2637481" y="3245794"/>
            <a:ext cx="3264023" cy="19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85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10DD22-8A73-4E12-844A-0D7589BE1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0" t="35300" r="31621"/>
          <a:stretch/>
        </p:blipFill>
        <p:spPr>
          <a:xfrm>
            <a:off x="0" y="4025431"/>
            <a:ext cx="1438453" cy="28325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790A5F-BCFD-4755-8FB5-C6DE68F8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E08C01-41AA-437F-BD66-DA1906F73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53" y="4021786"/>
            <a:ext cx="3781619" cy="28362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FEEAC1-9448-4949-BD66-EBDCD0509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48" y="4653136"/>
            <a:ext cx="3919758" cy="22048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AF72E7-B5B7-4522-A059-04D1F1224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57" y="1725456"/>
            <a:ext cx="4608873" cy="32063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9B26A4-5AAA-44CA-9094-8E24D484E7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" y="1969179"/>
            <a:ext cx="1532157" cy="20420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FE8D4B-99E5-419B-8553-483C134005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2"/>
          <a:stretch/>
        </p:blipFill>
        <p:spPr>
          <a:xfrm>
            <a:off x="1536326" y="1725456"/>
            <a:ext cx="3251697" cy="22963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24FA4E-258E-4309-9B66-6398302157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49" y="60025"/>
            <a:ext cx="2862252" cy="21466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4C888F-D615-484A-8B94-16065A9808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29870" r="6295"/>
          <a:stretch/>
        </p:blipFill>
        <p:spPr>
          <a:xfrm>
            <a:off x="5220072" y="-6436"/>
            <a:ext cx="3002069" cy="17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43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E0C6B-A4B0-4437-83D8-746EE03F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266" y="228600"/>
            <a:ext cx="5917094" cy="13208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оциальная сеть «ВКонтакте» </a:t>
            </a:r>
            <a:endParaRPr lang="ru-RU" sz="5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CFB7C-32DA-491C-94FD-9C015561C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C1242AA-EA26-4467-8D9C-55EC04C81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AA524B7-2E8F-4495-9C18-0FB724B170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5916920"/>
              </p:ext>
            </p:extLst>
          </p:nvPr>
        </p:nvGraphicFramePr>
        <p:xfrm>
          <a:off x="1115616" y="836712"/>
          <a:ext cx="7344816" cy="5632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0908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3501008"/>
            <a:ext cx="7706817" cy="25403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«Шесть шляп мышления»</a:t>
            </a:r>
            <a:br>
              <a:rPr lang="ru-RU" sz="4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69125" b="49484"/>
          <a:stretch/>
        </p:blipFill>
        <p:spPr>
          <a:xfrm rot="20641316">
            <a:off x="-18163" y="1786445"/>
            <a:ext cx="1525329" cy="1445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3903" r="37401" b="48354"/>
          <a:stretch/>
        </p:blipFill>
        <p:spPr>
          <a:xfrm rot="20868730">
            <a:off x="1339692" y="1133789"/>
            <a:ext cx="1469955" cy="1332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1" t="1986" r="6469" b="48382"/>
          <a:stretch/>
        </p:blipFill>
        <p:spPr>
          <a:xfrm>
            <a:off x="2743609" y="614672"/>
            <a:ext cx="1481635" cy="1424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51244" r="68459" b="3847"/>
          <a:stretch/>
        </p:blipFill>
        <p:spPr>
          <a:xfrm rot="1149968">
            <a:off x="4348246" y="767455"/>
            <a:ext cx="1368153" cy="1152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9" t="48436" r="37579" b="3848"/>
          <a:stretch/>
        </p:blipFill>
        <p:spPr>
          <a:xfrm rot="1975322">
            <a:off x="5700326" y="1093997"/>
            <a:ext cx="1440160" cy="1224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6" t="49389" r="4725" b="4514"/>
          <a:stretch/>
        </p:blipFill>
        <p:spPr>
          <a:xfrm rot="3016744">
            <a:off x="6879176" y="1973713"/>
            <a:ext cx="1512168" cy="1176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" y="9045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1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0D9111A-7076-4DAE-9655-7250732C1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5" y="4581129"/>
            <a:ext cx="792087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25A7EB-FDAC-4BF0-B3E0-0C79C12B2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0" y="1700808"/>
            <a:ext cx="8756879" cy="49237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BB3E6C-9791-4D12-8E74-9C4FEC968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" y="9045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4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C71B2-C5FD-4D0D-8E2E-4421F2A0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54620"/>
            <a:ext cx="5904656" cy="11581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2025/26 учебный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77F1C1-6330-4FF5-8410-50B97DEA4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"/>
          <a:stretch/>
        </p:blipFill>
        <p:spPr>
          <a:xfrm>
            <a:off x="-25205" y="0"/>
            <a:ext cx="1883515" cy="19715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81C231-5051-4794-A47E-01B9D6D1FB07}"/>
              </a:ext>
            </a:extLst>
          </p:cNvPr>
          <p:cNvSpPr/>
          <p:nvPr/>
        </p:nvSpPr>
        <p:spPr>
          <a:xfrm>
            <a:off x="1691680" y="908720"/>
            <a:ext cx="7056784" cy="5694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-улучшить условия для реализации воспитательно-образовательной деятельности;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-дополнить материально-техническую базу помещений для обучения воспитанников;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-повысить профессиональную компетентность педагогических работников;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-ввести новые формы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по физкультурно-оздоровительному направлению;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-совершенствовать систему взаимодействия педагогов и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по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приобщению дошкольников 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здоровому образу жизни, сохранению и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укреплению здоровья детей, обеспечению физической и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психической безопасности, формированию основ безопасной жизнедеятельности;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-обеспечить развитие педагогических подходов и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 осуществления преемственности образования, направленных на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фундаментальных личностных компетенций в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соответствии 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ФГОС ДО;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-создать необходимые условия для развития мотивов и потребностей речевой деятельности дошкольников всеми участниками педагогического процесса.</a:t>
            </a:r>
            <a:endParaRPr lang="ru-RU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74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"/>
            <a:ext cx="782596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9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97D7A8-4B07-4207-A2FA-4BADD9726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" y="0"/>
            <a:ext cx="9144000" cy="68652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1B019A-35D0-4218-8676-E4E401D98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0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72270" y="433857"/>
            <a:ext cx="5220010" cy="141096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70" y="0"/>
            <a:ext cx="1883827" cy="1969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7EC8AE-DCB4-48EE-ADC1-40125E1B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2" y="1844824"/>
            <a:ext cx="7475567" cy="48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827" y="609600"/>
            <a:ext cx="5208453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</a:t>
            </a:r>
            <a:b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027"/>
            <a:ext cx="1883827" cy="1969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932383"/>
            <a:ext cx="7757060" cy="452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1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609600"/>
            <a:ext cx="4896544" cy="1320800"/>
          </a:xfrm>
        </p:spPr>
        <p:txBody>
          <a:bodyPr/>
          <a:lstStyle/>
          <a:p>
            <a: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62019"/>
            <a:ext cx="7776864" cy="4520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027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404664"/>
            <a:ext cx="7344816" cy="6453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педагогического опыта:</a:t>
            </a:r>
            <a:endParaRPr lang="ru-RU" sz="26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+Свердловская область, город Реж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+Свердловская область, город Екатеринбург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+Свердловская область, город Ирбит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+Свердловская область, город Красноуфимск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+Свердловская  область, город Камышлов  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+Свердловская область, поселок Верхняя Пышма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+Свердловская область, город Асбест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+Московская область, город Клин 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+Ленинградская область Санкт-Петербург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+Ленинградская область, город Выборг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Курганская область, город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93027"/>
            <a:ext cx="1206059" cy="19442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9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3827" cy="1969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7704856" cy="45972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91780" y="120493"/>
            <a:ext cx="352839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</a:p>
        </p:txBody>
      </p:sp>
    </p:spTree>
    <p:extLst>
      <p:ext uri="{BB962C8B-B14F-4D97-AF65-F5344CB8AC3E}">
        <p14:creationId xmlns:p14="http://schemas.microsoft.com/office/powerpoint/2010/main" val="128999362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1056</TotalTime>
  <Words>359</Words>
  <Application>Microsoft Office PowerPoint</Application>
  <PresentationFormat>Экран (4:3)</PresentationFormat>
  <Paragraphs>55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Times New Roman</vt:lpstr>
      <vt:lpstr>Trebuchet MS</vt:lpstr>
      <vt:lpstr>Wingdings 3</vt:lpstr>
      <vt:lpstr>Грань</vt:lpstr>
      <vt:lpstr>   Итоговый педагогический совет  «Подведение итогов работы детского сада за 2025/26 учебный год»</vt:lpstr>
      <vt:lpstr>Девиз   «У нас есть, чем гордиться и, есть, к чему стремиться» </vt:lpstr>
      <vt:lpstr>Устный журнал  «Жизнь детского сада» </vt:lpstr>
      <vt:lpstr>Задачи на 2025/26 учебный год</vt:lpstr>
      <vt:lpstr>Презентация PowerPoint</vt:lpstr>
      <vt:lpstr>Кадровое обеспечение  </vt:lpstr>
      <vt:lpstr>Кадровое обеспечение</vt:lpstr>
      <vt:lpstr>Презентация PowerPoint</vt:lpstr>
      <vt:lpstr>Презентация PowerPoint</vt:lpstr>
      <vt:lpstr>Мониторинг </vt:lpstr>
      <vt:lpstr>Презентация PowerPoint</vt:lpstr>
      <vt:lpstr>Мониторинг </vt:lpstr>
      <vt:lpstr>Мониторинг </vt:lpstr>
      <vt:lpstr>Презентация PowerPoint</vt:lpstr>
      <vt:lpstr>Презентация PowerPoint</vt:lpstr>
      <vt:lpstr>Презентация PowerPoint</vt:lpstr>
      <vt:lpstr>Психологическая готовность детей к школьному обучению 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Детско-родительский субботник</vt:lpstr>
      <vt:lpstr>Проект по развитию речи  «В стране красивой речи»</vt:lpstr>
      <vt:lpstr>Общее родительское собрание  «Играем, развиваем речь ребенка»</vt:lpstr>
      <vt:lpstr>Презентация PowerPoint</vt:lpstr>
      <vt:lpstr>Презентация PowerPoint</vt:lpstr>
      <vt:lpstr>Досуговая деятельность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Безопасность</vt:lpstr>
      <vt:lpstr>Презентация PowerPoint</vt:lpstr>
      <vt:lpstr>Презентация PowerPoint</vt:lpstr>
      <vt:lpstr>Социальная сеть «ВКонтакте»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Ёлочка</cp:lastModifiedBy>
  <cp:revision>85</cp:revision>
  <dcterms:created xsi:type="dcterms:W3CDTF">2019-05-20T15:23:56Z</dcterms:created>
  <dcterms:modified xsi:type="dcterms:W3CDTF">2026-06-04T07:07:20Z</dcterms:modified>
</cp:coreProperties>
</file>