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3" r:id="rId2"/>
    <p:sldId id="301" r:id="rId3"/>
    <p:sldId id="302" r:id="rId4"/>
    <p:sldId id="324" r:id="rId5"/>
    <p:sldId id="304" r:id="rId6"/>
    <p:sldId id="320" r:id="rId7"/>
    <p:sldId id="319" r:id="rId8"/>
    <p:sldId id="305" r:id="rId9"/>
    <p:sldId id="314" r:id="rId10"/>
    <p:sldId id="321" r:id="rId11"/>
    <p:sldId id="316" r:id="rId12"/>
    <p:sldId id="322" r:id="rId13"/>
    <p:sldId id="323" r:id="rId14"/>
    <p:sldId id="315" r:id="rId15"/>
    <p:sldId id="317" r:id="rId16"/>
    <p:sldId id="318" r:id="rId17"/>
    <p:sldId id="325" r:id="rId18"/>
    <p:sldId id="308" r:id="rId19"/>
    <p:sldId id="309" r:id="rId20"/>
    <p:sldId id="312" r:id="rId21"/>
    <p:sldId id="313" r:id="rId22"/>
    <p:sldId id="337" r:id="rId23"/>
    <p:sldId id="338" r:id="rId24"/>
    <p:sldId id="343" r:id="rId25"/>
    <p:sldId id="310" r:id="rId26"/>
    <p:sldId id="311" r:id="rId27"/>
    <p:sldId id="328" r:id="rId28"/>
    <p:sldId id="327" r:id="rId29"/>
    <p:sldId id="326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42" r:id="rId38"/>
    <p:sldId id="306" r:id="rId39"/>
    <p:sldId id="340" r:id="rId40"/>
    <p:sldId id="307" r:id="rId41"/>
    <p:sldId id="341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1" autoAdjust="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 уровень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Школьная зрелость</c:v>
                </c:pt>
                <c:pt idx="1">
                  <c:v>Произвольность</c:v>
                </c:pt>
                <c:pt idx="2">
                  <c:v>Самооценка</c:v>
                </c:pt>
                <c:pt idx="3">
                  <c:v>Логическое мышление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 formatCode="0.00%">
                  <c:v>0.105</c:v>
                </c:pt>
                <c:pt idx="1">
                  <c:v>0.17</c:v>
                </c:pt>
                <c:pt idx="2">
                  <c:v>0</c:v>
                </c:pt>
                <c:pt idx="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15-4F4D-A46A-EF4A0201633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уровень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Школьная зрелость</c:v>
                </c:pt>
                <c:pt idx="1">
                  <c:v>Произвольность</c:v>
                </c:pt>
                <c:pt idx="2">
                  <c:v>Самооценка</c:v>
                </c:pt>
                <c:pt idx="3">
                  <c:v>Логическое мышление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9.5000000000000001E-2</c:v>
                </c:pt>
                <c:pt idx="1">
                  <c:v>0.2</c:v>
                </c:pt>
                <c:pt idx="2">
                  <c:v>0.45</c:v>
                </c:pt>
                <c:pt idx="3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15-4F4D-A46A-EF4A0201633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 уровень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Школьная зрелость</c:v>
                </c:pt>
                <c:pt idx="1">
                  <c:v>Произвольность</c:v>
                </c:pt>
                <c:pt idx="2">
                  <c:v>Самооценка</c:v>
                </c:pt>
                <c:pt idx="3">
                  <c:v>Логическое мышление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 formatCode="0.00%">
                  <c:v>0.8</c:v>
                </c:pt>
                <c:pt idx="1">
                  <c:v>0.63</c:v>
                </c:pt>
                <c:pt idx="2">
                  <c:v>0.54</c:v>
                </c:pt>
                <c:pt idx="3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15-4F4D-A46A-EF4A020163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3356512"/>
        <c:axId val="443356904"/>
      </c:barChart>
      <c:catAx>
        <c:axId val="443356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3356904"/>
        <c:crosses val="autoZero"/>
        <c:auto val="1"/>
        <c:lblAlgn val="ctr"/>
        <c:lblOffset val="100"/>
        <c:noMultiLvlLbl val="0"/>
      </c:catAx>
      <c:valAx>
        <c:axId val="443356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3356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650766086564021"/>
          <c:y val="5.8708420068181132E-2"/>
          <c:w val="0.55339488565123629"/>
          <c:h val="0.4964822155851208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 согласен</c:v>
                </c:pt>
              </c:strCache>
            </c:strRef>
          </c:tx>
          <c:invertIfNegative val="0"/>
          <c:cat>
            <c:strRef>
              <c:f>Лист1!$A$2:$A$9</c:f>
              <c:strCache>
                <c:ptCount val="8"/>
                <c:pt idx="0">
                  <c:v>Согласны ли Вы с тем, что детский сад обеспечен развивающими игрушками, игровым оборудованием, которые удовлетворяют интересы ребенка?</c:v>
                </c:pt>
                <c:pt idx="1">
                  <c:v>Согласны ли Вы с тем, что в детском саду созданы все условия для физического развития и укрепления здоровья детей?</c:v>
                </c:pt>
                <c:pt idx="2">
                  <c:v>Согласны ли Вы с тем, что в детском саду работают квалифицированные и компетентные воспитатели и специалисты?</c:v>
                </c:pt>
                <c:pt idx="3">
                  <c:v> Согласны ли Вы с тем, что воспитатели создают в группе комфортные, безопасные, доброжелательные условия для каждого ребенка?</c:v>
                </c:pt>
                <c:pt idx="4">
                  <c:v> Считаете ли Вы, что ваш ребенок с интересом и пользой проводит время в детском саду, его привлекают к участию в мероприятиях?</c:v>
                </c:pt>
                <c:pt idx="5">
                  <c:v>Считаете ли Вы, что благодаря посещению детского сада ребенок многому научился за год, стал легко общаться со взрослыми и сверстниками?</c:v>
                </c:pt>
                <c:pt idx="6">
                  <c:v>Как вы считаете, ваш ребенок готов к поступлению в школу благодаря занятиям в детском саду? (ответьте на этот вопрос, если ваш ребенок посещает старшую или подготовительную группу)</c:v>
                </c:pt>
                <c:pt idx="7">
                  <c:v>Администрация и педагоги оперативно рассматривают предложения родителей и учитываются при дальнейшей работе?</c:v>
                </c:pt>
              </c:strCache>
            </c:strRef>
          </c:cat>
          <c:val>
            <c:numRef>
              <c:f>Лист1!$B$2:$B$9</c:f>
              <c:numCache>
                <c:formatCode>0%</c:formatCode>
                <c:ptCount val="8"/>
                <c:pt idx="0">
                  <c:v>0</c:v>
                </c:pt>
                <c:pt idx="1">
                  <c:v>1.7000000000000001E-2</c:v>
                </c:pt>
                <c:pt idx="2">
                  <c:v>5.0999999999999997E-2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 formatCode="0.00%">
                  <c:v>9.8000000000000004E-2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76-4179-8C90-D05955BD009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Затрудняюсь ответить</c:v>
                </c:pt>
              </c:strCache>
            </c:strRef>
          </c:tx>
          <c:invertIfNegative val="0"/>
          <c:cat>
            <c:strRef>
              <c:f>Лист1!$A$2:$A$9</c:f>
              <c:strCache>
                <c:ptCount val="8"/>
                <c:pt idx="0">
                  <c:v>Согласны ли Вы с тем, что детский сад обеспечен развивающими игрушками, игровым оборудованием, которые удовлетворяют интересы ребенка?</c:v>
                </c:pt>
                <c:pt idx="1">
                  <c:v>Согласны ли Вы с тем, что в детском саду созданы все условия для физического развития и укрепления здоровья детей?</c:v>
                </c:pt>
                <c:pt idx="2">
                  <c:v>Согласны ли Вы с тем, что в детском саду работают квалифицированные и компетентные воспитатели и специалисты?</c:v>
                </c:pt>
                <c:pt idx="3">
                  <c:v> Согласны ли Вы с тем, что воспитатели создают в группе комфортные, безопасные, доброжелательные условия для каждого ребенка?</c:v>
                </c:pt>
                <c:pt idx="4">
                  <c:v> Считаете ли Вы, что ваш ребенок с интересом и пользой проводит время в детском саду, его привлекают к участию в мероприятиях?</c:v>
                </c:pt>
                <c:pt idx="5">
                  <c:v>Считаете ли Вы, что благодаря посещению детского сада ребенок многому научился за год, стал легко общаться со взрослыми и сверстниками?</c:v>
                </c:pt>
                <c:pt idx="6">
                  <c:v>Как вы считаете, ваш ребенок готов к поступлению в школу благодаря занятиям в детском саду? (ответьте на этот вопрос, если ваш ребенок посещает старшую или подготовительную группу)</c:v>
                </c:pt>
                <c:pt idx="7">
                  <c:v>Администрация и педагоги оперативно рассматривают предложения родителей и учитываются при дальнейшей работе?</c:v>
                </c:pt>
              </c:strCache>
            </c:strRef>
          </c:cat>
          <c:val>
            <c:numRef>
              <c:f>Лист1!$C$2:$C$9</c:f>
              <c:numCache>
                <c:formatCode>0%</c:formatCode>
                <c:ptCount val="8"/>
                <c:pt idx="0">
                  <c:v>0.217</c:v>
                </c:pt>
                <c:pt idx="1">
                  <c:v>0.23699999999999999</c:v>
                </c:pt>
                <c:pt idx="2">
                  <c:v>0.186</c:v>
                </c:pt>
                <c:pt idx="3">
                  <c:v>0.16900000000000001</c:v>
                </c:pt>
                <c:pt idx="4">
                  <c:v>8.3000000000000004E-2</c:v>
                </c:pt>
                <c:pt idx="5">
                  <c:v>0.183</c:v>
                </c:pt>
                <c:pt idx="6" formatCode="0.00%">
                  <c:v>0.373</c:v>
                </c:pt>
                <c:pt idx="7" formatCode="0.00%">
                  <c:v>0.10199999999999999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76-4179-8C90-D05955BD009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Полностью согласен</c:v>
                </c:pt>
              </c:strCache>
            </c:strRef>
          </c:tx>
          <c:invertIfNegative val="0"/>
          <c:cat>
            <c:strRef>
              <c:f>Лист1!$A$2:$A$9</c:f>
              <c:strCache>
                <c:ptCount val="8"/>
                <c:pt idx="0">
                  <c:v>Согласны ли Вы с тем, что детский сад обеспечен развивающими игрушками, игровым оборудованием, которые удовлетворяют интересы ребенка?</c:v>
                </c:pt>
                <c:pt idx="1">
                  <c:v>Согласны ли Вы с тем, что в детском саду созданы все условия для физического развития и укрепления здоровья детей?</c:v>
                </c:pt>
                <c:pt idx="2">
                  <c:v>Согласны ли Вы с тем, что в детском саду работают квалифицированные и компетентные воспитатели и специалисты?</c:v>
                </c:pt>
                <c:pt idx="3">
                  <c:v> Согласны ли Вы с тем, что воспитатели создают в группе комфортные, безопасные, доброжелательные условия для каждого ребенка?</c:v>
                </c:pt>
                <c:pt idx="4">
                  <c:v> Считаете ли Вы, что ваш ребенок с интересом и пользой проводит время в детском саду, его привлекают к участию в мероприятиях?</c:v>
                </c:pt>
                <c:pt idx="5">
                  <c:v>Считаете ли Вы, что благодаря посещению детского сада ребенок многому научился за год, стал легко общаться со взрослыми и сверстниками?</c:v>
                </c:pt>
                <c:pt idx="6">
                  <c:v>Как вы считаете, ваш ребенок готов к поступлению в школу благодаря занятиям в детском саду? (ответьте на этот вопрос, если ваш ребенок посещает старшую или подготовительную группу)</c:v>
                </c:pt>
                <c:pt idx="7">
                  <c:v>Администрация и педагоги оперативно рассматривают предложения родителей и учитываются при дальнейшей работе?</c:v>
                </c:pt>
              </c:strCache>
            </c:strRef>
          </c:cat>
          <c:val>
            <c:numRef>
              <c:f>Лист1!$D$2:$D$9</c:f>
              <c:numCache>
                <c:formatCode>0%</c:formatCode>
                <c:ptCount val="8"/>
                <c:pt idx="0" formatCode="General">
                  <c:v>78.3</c:v>
                </c:pt>
                <c:pt idx="1">
                  <c:v>0.746</c:v>
                </c:pt>
                <c:pt idx="2" formatCode="General">
                  <c:v>76.3</c:v>
                </c:pt>
                <c:pt idx="3">
                  <c:v>0.83099999999999996</c:v>
                </c:pt>
                <c:pt idx="4" formatCode="0.00%">
                  <c:v>0.91700000000000004</c:v>
                </c:pt>
                <c:pt idx="5" formatCode="0.00%">
                  <c:v>0.81699999999999995</c:v>
                </c:pt>
                <c:pt idx="6" formatCode="0.00%">
                  <c:v>0.52900000000000003</c:v>
                </c:pt>
                <c:pt idx="7" formatCode="0.00%">
                  <c:v>0.89800000000000002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76-4179-8C90-D05955BD00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9230256"/>
        <c:axId val="189233784"/>
        <c:axId val="346119480"/>
      </c:bar3DChart>
      <c:catAx>
        <c:axId val="189230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89233784"/>
        <c:crosses val="autoZero"/>
        <c:auto val="1"/>
        <c:lblAlgn val="ctr"/>
        <c:lblOffset val="100"/>
        <c:noMultiLvlLbl val="0"/>
      </c:catAx>
      <c:valAx>
        <c:axId val="189233784"/>
        <c:scaling>
          <c:orientation val="minMax"/>
          <c:max val="1"/>
          <c:min val="0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010" baseline="0">
                <a:latin typeface="Times New Roman" pitchFamily="18" charset="0"/>
              </a:defRPr>
            </a:pPr>
            <a:endParaRPr lang="ru-RU"/>
          </a:p>
        </c:txPr>
        <c:crossAx val="189230256"/>
        <c:crosses val="autoZero"/>
        <c:crossBetween val="between"/>
      </c:valAx>
      <c:serAx>
        <c:axId val="346119480"/>
        <c:scaling>
          <c:orientation val="minMax"/>
        </c:scaling>
        <c:delete val="0"/>
        <c:axPos val="b"/>
        <c:majorTickMark val="out"/>
        <c:minorTickMark val="none"/>
        <c:tickLblPos val="nextTo"/>
        <c:crossAx val="189233784"/>
        <c:crosses val="autoZero"/>
      </c:ser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Муниципальный (городской, районный) уровень</c:v>
                </c:pt>
                <c:pt idx="1">
                  <c:v>Региональный (областной, краевой, республиканский) уровень</c:v>
                </c:pt>
                <c:pt idx="2">
                  <c:v>Всероссийский (федеральный) уровень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</c:v>
                </c:pt>
                <c:pt idx="1">
                  <c:v>7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2B-4DB1-8BAA-E79A0CFBC87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Педагоги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Муниципальный (городской, районный) уровень</c:v>
                </c:pt>
                <c:pt idx="1">
                  <c:v>Региональный (областной, краевой, республиканский) уровень</c:v>
                </c:pt>
                <c:pt idx="2">
                  <c:v>Всероссийский (федеральный) уровень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</c:v>
                </c:pt>
                <c:pt idx="1">
                  <c:v>5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2B-4DB1-8BAA-E79A0CFBC8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7065104"/>
        <c:axId val="567061776"/>
      </c:barChart>
      <c:catAx>
        <c:axId val="567065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7061776"/>
        <c:crosses val="autoZero"/>
        <c:auto val="1"/>
        <c:lblAlgn val="ctr"/>
        <c:lblOffset val="100"/>
        <c:noMultiLvlLbl val="0"/>
      </c:catAx>
      <c:valAx>
        <c:axId val="5670617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67065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456341373617891"/>
          <c:y val="3.4509803921568626E-2"/>
          <c:w val="0.72677410798763276"/>
          <c:h val="0.8946408522464103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4CEA-404A-8C35-BDB2E7E8F7DB}"/>
              </c:ext>
            </c:extLst>
          </c:dPt>
          <c:dPt>
            <c:idx val="1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4CEA-404A-8C35-BDB2E7E8F7DB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4CEA-404A-8C35-BDB2E7E8F7DB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4CEA-404A-8C35-BDB2E7E8F7DB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4CEA-404A-8C35-BDB2E7E8F7DB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4CEA-404A-8C35-BDB2E7E8F7DB}"/>
              </c:ext>
            </c:extLst>
          </c:dPt>
          <c:dPt>
            <c:idx val="6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4CEA-404A-8C35-BDB2E7E8F7D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4CEA-404A-8C35-BDB2E7E8F7DB}"/>
              </c:ext>
            </c:extLst>
          </c:dPt>
          <c:dPt>
            <c:idx val="8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4CEA-404A-8C35-BDB2E7E8F7DB}"/>
              </c:ext>
            </c:extLst>
          </c:dPt>
          <c:dPt>
            <c:idx val="9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4CEA-404A-8C35-BDB2E7E8F7DB}"/>
              </c:ext>
            </c:extLst>
          </c:dPt>
          <c:dPt>
            <c:idx val="1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4CEA-404A-8C35-BDB2E7E8F7DB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4CEA-404A-8C35-BDB2E7E8F7DB}"/>
              </c:ext>
            </c:extLst>
          </c:dPt>
          <c:dPt>
            <c:idx val="1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4CEA-404A-8C35-BDB2E7E8F7DB}"/>
              </c:ext>
            </c:extLst>
          </c:dPt>
          <c:dPt>
            <c:idx val="1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4CEA-404A-8C35-BDB2E7E8F7D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"Почемучки"</c:v>
                </c:pt>
                <c:pt idx="1">
                  <c:v>"Фантазеры"</c:v>
                </c:pt>
                <c:pt idx="2">
                  <c:v>"Солнышко"</c:v>
                </c:pt>
                <c:pt idx="3">
                  <c:v>"Умнички"</c:v>
                </c:pt>
                <c:pt idx="4">
                  <c:v>"Ладушки"</c:v>
                </c:pt>
                <c:pt idx="5">
                  <c:v>"Воробушки"</c:v>
                </c:pt>
                <c:pt idx="6">
                  <c:v>"В стране красивой речи"</c:v>
                </c:pt>
                <c:pt idx="7">
                  <c:v>Аносова Л.П.</c:v>
                </c:pt>
                <c:pt idx="8">
                  <c:v>Гаврилова И.Л.</c:v>
                </c:pt>
                <c:pt idx="9">
                  <c:v>Минниахметова К.А.</c:v>
                </c:pt>
                <c:pt idx="10">
                  <c:v>Слуцкая Т.В.</c:v>
                </c:pt>
                <c:pt idx="11">
                  <c:v>Ермолина Т.М.</c:v>
                </c:pt>
                <c:pt idx="12">
                  <c:v>Зарифова В.М.</c:v>
                </c:pt>
                <c:pt idx="13">
                  <c:v>Гарат Е.А.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31</c:v>
                </c:pt>
                <c:pt idx="1">
                  <c:v>18</c:v>
                </c:pt>
                <c:pt idx="2">
                  <c:v>20</c:v>
                </c:pt>
                <c:pt idx="3">
                  <c:v>13</c:v>
                </c:pt>
                <c:pt idx="4">
                  <c:v>10</c:v>
                </c:pt>
                <c:pt idx="5">
                  <c:v>25</c:v>
                </c:pt>
                <c:pt idx="6">
                  <c:v>33</c:v>
                </c:pt>
                <c:pt idx="7">
                  <c:v>16</c:v>
                </c:pt>
                <c:pt idx="8">
                  <c:v>8</c:v>
                </c:pt>
                <c:pt idx="9">
                  <c:v>2</c:v>
                </c:pt>
                <c:pt idx="10">
                  <c:v>3</c:v>
                </c:pt>
                <c:pt idx="11">
                  <c:v>25</c:v>
                </c:pt>
                <c:pt idx="12">
                  <c:v>10</c:v>
                </c:pt>
                <c:pt idx="1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4CEA-404A-8C35-BDB2E7E8F7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43667344"/>
        <c:axId val="343662640"/>
        <c:axId val="0"/>
      </c:bar3DChart>
      <c:catAx>
        <c:axId val="343667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662640"/>
        <c:crosses val="autoZero"/>
        <c:auto val="1"/>
        <c:lblAlgn val="ctr"/>
        <c:lblOffset val="100"/>
        <c:noMultiLvlLbl val="0"/>
      </c:catAx>
      <c:valAx>
        <c:axId val="343662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667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0.81373</cdr:x>
      <cdr:y>0.00535</cdr:y>
    </cdr:from>
    <cdr:to>
      <cdr:x>1</cdr:x>
      <cdr:y>0.21734</cdr:y>
    </cdr:to>
    <cdr:sp macro="" textlink="">
      <cdr:nvSpPr>
        <cdr:cNvPr id="2" name="Овал 1">
          <a:extLst xmlns:a="http://schemas.openxmlformats.org/drawingml/2006/main">
            <a:ext uri="{FF2B5EF4-FFF2-40B4-BE49-F238E27FC236}">
              <a16:creationId xmlns:a16="http://schemas.microsoft.com/office/drawing/2014/main" id="{22BA7109-EE21-45BD-B70E-76DC3E0B13CB}"/>
            </a:ext>
          </a:extLst>
        </cdr:cNvPr>
        <cdr:cNvSpPr/>
      </cdr:nvSpPr>
      <cdr:spPr>
        <a:xfrm xmlns:a="http://schemas.openxmlformats.org/drawingml/2006/main">
          <a:off x="5976664" y="30158"/>
          <a:ext cx="1368152" cy="1193977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3200" b="1" dirty="0">
              <a:latin typeface="Times New Roman" panose="02020603050405020304" pitchFamily="18" charset="0"/>
              <a:cs typeface="Times New Roman" panose="02020603050405020304" pitchFamily="18" charset="0"/>
            </a:rPr>
            <a:t>250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87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70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6826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173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9390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103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849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133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49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806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827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683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536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566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106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98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.png"/><Relationship Id="rId7" Type="http://schemas.openxmlformats.org/officeDocument/2006/relationships/image" Target="../media/image30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53.jpg"/><Relationship Id="rId7" Type="http://schemas.openxmlformats.org/officeDocument/2006/relationships/image" Target="../media/image5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g"/><Relationship Id="rId4" Type="http://schemas.openxmlformats.org/officeDocument/2006/relationships/image" Target="../media/image54.jpg"/><Relationship Id="rId9" Type="http://schemas.openxmlformats.org/officeDocument/2006/relationships/image" Target="../media/image5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0.jpg"/><Relationship Id="rId7" Type="http://schemas.openxmlformats.org/officeDocument/2006/relationships/image" Target="../media/image6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Relationship Id="rId9" Type="http://schemas.openxmlformats.org/officeDocument/2006/relationships/image" Target="../media/image6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3" Type="http://schemas.openxmlformats.org/officeDocument/2006/relationships/image" Target="../media/image67.jpeg"/><Relationship Id="rId7" Type="http://schemas.openxmlformats.org/officeDocument/2006/relationships/image" Target="../media/image7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jpeg"/><Relationship Id="rId9" Type="http://schemas.openxmlformats.org/officeDocument/2006/relationships/image" Target="../media/image73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g"/><Relationship Id="rId3" Type="http://schemas.openxmlformats.org/officeDocument/2006/relationships/image" Target="../media/image74.jpg"/><Relationship Id="rId7" Type="http://schemas.openxmlformats.org/officeDocument/2006/relationships/image" Target="../media/image7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g"/><Relationship Id="rId5" Type="http://schemas.openxmlformats.org/officeDocument/2006/relationships/image" Target="../media/image76.jpeg"/><Relationship Id="rId4" Type="http://schemas.openxmlformats.org/officeDocument/2006/relationships/image" Target="../media/image75.jpg"/><Relationship Id="rId9" Type="http://schemas.openxmlformats.org/officeDocument/2006/relationships/image" Target="../media/image80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g"/><Relationship Id="rId3" Type="http://schemas.openxmlformats.org/officeDocument/2006/relationships/image" Target="../media/image1.png"/><Relationship Id="rId7" Type="http://schemas.openxmlformats.org/officeDocument/2006/relationships/image" Target="../media/image85.jpe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g"/><Relationship Id="rId5" Type="http://schemas.openxmlformats.org/officeDocument/2006/relationships/image" Target="../media/image83.jpg"/><Relationship Id="rId10" Type="http://schemas.openxmlformats.org/officeDocument/2006/relationships/image" Target="../media/image88.jpg"/><Relationship Id="rId4" Type="http://schemas.openxmlformats.org/officeDocument/2006/relationships/image" Target="../media/image82.jpg"/><Relationship Id="rId9" Type="http://schemas.openxmlformats.org/officeDocument/2006/relationships/image" Target="../media/image87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g"/><Relationship Id="rId3" Type="http://schemas.openxmlformats.org/officeDocument/2006/relationships/image" Target="../media/image89.jpg"/><Relationship Id="rId7" Type="http://schemas.openxmlformats.org/officeDocument/2006/relationships/image" Target="../media/image9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g"/><Relationship Id="rId5" Type="http://schemas.openxmlformats.org/officeDocument/2006/relationships/image" Target="../media/image91.jpg"/><Relationship Id="rId4" Type="http://schemas.openxmlformats.org/officeDocument/2006/relationships/image" Target="../media/image90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g"/><Relationship Id="rId5" Type="http://schemas.openxmlformats.org/officeDocument/2006/relationships/image" Target="../media/image97.jpeg"/><Relationship Id="rId4" Type="http://schemas.openxmlformats.org/officeDocument/2006/relationships/image" Target="../media/image96.jpg"/><Relationship Id="rId9" Type="http://schemas.openxmlformats.org/officeDocument/2006/relationships/image" Target="../media/image101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g"/><Relationship Id="rId3" Type="http://schemas.openxmlformats.org/officeDocument/2006/relationships/image" Target="../media/image102.jpg"/><Relationship Id="rId7" Type="http://schemas.openxmlformats.org/officeDocument/2006/relationships/image" Target="../media/image10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g"/><Relationship Id="rId5" Type="http://schemas.openxmlformats.org/officeDocument/2006/relationships/image" Target="../media/image104.jpg"/><Relationship Id="rId4" Type="http://schemas.openxmlformats.org/officeDocument/2006/relationships/image" Target="../media/image103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jpeg"/><Relationship Id="rId3" Type="http://schemas.openxmlformats.org/officeDocument/2006/relationships/image" Target="../media/image1.png"/><Relationship Id="rId7" Type="http://schemas.openxmlformats.org/officeDocument/2006/relationships/image" Target="../media/image112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jpg"/><Relationship Id="rId5" Type="http://schemas.openxmlformats.org/officeDocument/2006/relationships/image" Target="../media/image110.jpg"/><Relationship Id="rId10" Type="http://schemas.openxmlformats.org/officeDocument/2006/relationships/image" Target="../media/image115.jpg"/><Relationship Id="rId4" Type="http://schemas.openxmlformats.org/officeDocument/2006/relationships/image" Target="../media/image109.jpg"/><Relationship Id="rId9" Type="http://schemas.openxmlformats.org/officeDocument/2006/relationships/image" Target="../media/image114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969179"/>
            <a:ext cx="8892480" cy="4268133"/>
          </a:xfrm>
        </p:spPr>
        <p:txBody>
          <a:bodyPr/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Итоговый педагогический совет</a:t>
            </a:r>
            <a:br>
              <a:rPr lang="ru-RU" sz="6600" b="1" i="1" dirty="0"/>
            </a:br>
            <a:r>
              <a:rPr lang="ru-RU" sz="4000" b="1" i="1" dirty="0"/>
              <a:t> </a:t>
            </a:r>
            <a:r>
              <a:rPr lang="ru-RU" sz="4000" b="1" dirty="0"/>
              <a:t>«Подведение </a:t>
            </a:r>
            <a:r>
              <a:rPr lang="ru-RU" sz="4400" b="1" dirty="0"/>
              <a:t>итогов работы детского сада за 2025/26 учебный год»</a:t>
            </a:r>
            <a:endParaRPr lang="ru-RU" sz="4400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0"/>
            <a:ext cx="1883827" cy="19691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72199"/>
            <a:ext cx="3589094" cy="11144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2561" y="257416"/>
            <a:ext cx="3170195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177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609600"/>
            <a:ext cx="4977600" cy="1019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</a:t>
            </a:r>
            <a:br>
              <a:rPr lang="ru-RU" sz="4000" b="1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997028"/>
            <a:ext cx="7806062" cy="460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41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36811" y="334917"/>
            <a:ext cx="33538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332"/>
            <a:ext cx="1883827" cy="19691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320" y="1973320"/>
            <a:ext cx="7848872" cy="470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699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609600"/>
            <a:ext cx="4905592" cy="87518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</a:t>
            </a:r>
            <a:br>
              <a:rPr lang="ru-RU" sz="4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204864"/>
            <a:ext cx="7560840" cy="45224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332"/>
            <a:ext cx="1883827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044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3827" y="609600"/>
            <a:ext cx="5073485" cy="1320800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</a:t>
            </a:r>
            <a:r>
              <a:rPr lang="ru-RU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нг</a:t>
            </a:r>
            <a:br>
              <a:rPr lang="ru-RU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2204864"/>
            <a:ext cx="7392035" cy="44644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332"/>
            <a:ext cx="1883827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898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42" t="1818"/>
          <a:stretch/>
        </p:blipFill>
        <p:spPr>
          <a:xfrm>
            <a:off x="5607955" y="586307"/>
            <a:ext cx="3074860" cy="38884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01" y="4043997"/>
            <a:ext cx="5819583" cy="22276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286114" y="292091"/>
            <a:ext cx="28979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по музыкальному развитию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271BAD-B65C-49FB-B671-B544EF8922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16" r="52919"/>
          <a:stretch/>
        </p:blipFill>
        <p:spPr>
          <a:xfrm>
            <a:off x="1998615" y="1677086"/>
            <a:ext cx="2897954" cy="202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88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043122"/>
            <a:ext cx="7272808" cy="55197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077"/>
            <a:ext cx="1883827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704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3"/>
          <a:stretch/>
        </p:blipFill>
        <p:spPr>
          <a:xfrm>
            <a:off x="1533550" y="2205521"/>
            <a:ext cx="6076900" cy="46205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308" y="0"/>
            <a:ext cx="1883827" cy="19691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9F734F-F246-4A58-9158-32768D656072}"/>
              </a:ext>
            </a:extLst>
          </p:cNvPr>
          <p:cNvSpPr txBox="1"/>
          <p:nvPr/>
        </p:nvSpPr>
        <p:spPr>
          <a:xfrm>
            <a:off x="2275450" y="404664"/>
            <a:ext cx="51048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630555" algn="l"/>
              </a:tabLst>
            </a:pPr>
            <a:r>
              <a:rPr lang="ru-RU" sz="24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Уровень развития в группе компенсирующего вида для детей</a:t>
            </a:r>
            <a:endParaRPr lang="ru-RU" b="1" dirty="0">
              <a:solidFill>
                <a:srgbClr val="92D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03555" indent="-227965" algn="ctr">
              <a:tabLst>
                <a:tab pos="630555" algn="l"/>
              </a:tabLst>
            </a:pPr>
            <a:r>
              <a:rPr lang="ru-RU" sz="24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ОВЗ и детей-инвалидов</a:t>
            </a:r>
            <a:endParaRPr lang="ru-RU" b="1" dirty="0">
              <a:solidFill>
                <a:srgbClr val="92D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815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59A6E2-0658-4FE7-AF59-BB095DB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332656"/>
            <a:ext cx="5112568" cy="10801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Психологическая готовность детей к школьному обучению</a:t>
            </a:r>
            <a:b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7EFE4D-1442-4FBE-8F6F-79AF4A678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308" y="0"/>
            <a:ext cx="1883827" cy="196917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90532BCB-EF09-49F6-8C05-60675C83E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AFCDFDCD-59CD-4CC9-B5D6-CAC6DD8EA0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5317111"/>
              </p:ext>
            </p:extLst>
          </p:nvPr>
        </p:nvGraphicFramePr>
        <p:xfrm>
          <a:off x="1043608" y="1556792"/>
          <a:ext cx="6840760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3">
            <a:extLst>
              <a:ext uri="{FF2B5EF4-FFF2-40B4-BE49-F238E27FC236}">
                <a16:creationId xmlns:a16="http://schemas.microsoft.com/office/drawing/2014/main" id="{9502E9F8-71EA-4089-BFB4-B4BEF17E1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667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874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45224"/>
            <a:ext cx="6505575" cy="1296142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12D43979-A347-4E87-94EE-97600CEC1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A3AB44DD-3478-4F74-AEC8-1416C66025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5060595"/>
              </p:ext>
            </p:extLst>
          </p:nvPr>
        </p:nvGraphicFramePr>
        <p:xfrm>
          <a:off x="1475656" y="116634"/>
          <a:ext cx="7488831" cy="5184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angle 3">
            <a:extLst>
              <a:ext uri="{FF2B5EF4-FFF2-40B4-BE49-F238E27FC236}">
                <a16:creationId xmlns:a16="http://schemas.microsoft.com/office/drawing/2014/main" id="{7339C7C8-CF5D-4175-9988-AE0519F39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619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898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9074">
            <a:off x="4983844" y="197820"/>
            <a:ext cx="3985996" cy="29894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6" t="12201" r="20073" b="12201"/>
          <a:stretch/>
        </p:blipFill>
        <p:spPr>
          <a:xfrm rot="20864075">
            <a:off x="195314" y="3736979"/>
            <a:ext cx="3199455" cy="27922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2" t="11173" r="2915" b="4321"/>
          <a:stretch/>
        </p:blipFill>
        <p:spPr>
          <a:xfrm rot="679465">
            <a:off x="3664423" y="3616995"/>
            <a:ext cx="5112568" cy="2664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t="8000" r="16401" b="11001"/>
          <a:stretch/>
        </p:blipFill>
        <p:spPr>
          <a:xfrm>
            <a:off x="2453480" y="1597869"/>
            <a:ext cx="2664296" cy="224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C36BDA-CF6E-4C58-A6D1-10EBA152721D}"/>
              </a:ext>
            </a:extLst>
          </p:cNvPr>
          <p:cNvSpPr/>
          <p:nvPr/>
        </p:nvSpPr>
        <p:spPr>
          <a:xfrm>
            <a:off x="1883827" y="198678"/>
            <a:ext cx="3226388" cy="121409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«Методы укрепления здоровья детей дошкольного возраста»</a:t>
            </a:r>
            <a:endParaRPr lang="ru-RU" sz="2000" b="1" dirty="0">
              <a:solidFill>
                <a:srgbClr val="92D05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77B4744-5202-4E51-8BAD-5B35A11857E7}"/>
              </a:ext>
            </a:extLst>
          </p:cNvPr>
          <p:cNvSpPr/>
          <p:nvPr/>
        </p:nvSpPr>
        <p:spPr>
          <a:xfrm>
            <a:off x="155190" y="1969179"/>
            <a:ext cx="2298289" cy="183113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Игры нашего детства «Возрождение традиции живого общения в эпоху гаджетов»</a:t>
            </a:r>
            <a:endParaRPr lang="ru-RU" b="1" dirty="0">
              <a:solidFill>
                <a:srgbClr val="92D05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21F1654-0B35-432C-95A3-C9AB6B3EB2BC}"/>
              </a:ext>
            </a:extLst>
          </p:cNvPr>
          <p:cNvSpPr/>
          <p:nvPr/>
        </p:nvSpPr>
        <p:spPr>
          <a:xfrm>
            <a:off x="2829804" y="5802762"/>
            <a:ext cx="4297347" cy="9368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«Новый взгляд на </a:t>
            </a:r>
            <a:r>
              <a:rPr lang="ru-RU" sz="2000" b="1" dirty="0" err="1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здоровьесберегающие</a:t>
            </a:r>
            <a:r>
              <a:rPr lang="ru-RU" sz="2000" b="1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технологии»</a:t>
            </a:r>
            <a:endParaRPr lang="ru-RU" sz="20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350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3" y="548680"/>
            <a:ext cx="7344816" cy="5400600"/>
          </a:xfrm>
        </p:spPr>
        <p:txBody>
          <a:bodyPr/>
          <a:lstStyle/>
          <a:p>
            <a:pPr algn="ctr"/>
            <a:r>
              <a:rPr lang="ru-RU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Девиз </a:t>
            </a:r>
            <a:b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 нас есть, чем гордиться и, есть, к чему стремиться»</a:t>
            </a:r>
            <a:b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96"/>
          <a:stretch/>
        </p:blipFill>
        <p:spPr>
          <a:xfrm>
            <a:off x="-25205" y="0"/>
            <a:ext cx="1883515" cy="197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245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95736" y="273282"/>
            <a:ext cx="4680520" cy="7413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Носики-</a:t>
            </a:r>
            <a:r>
              <a:rPr lang="ru-RU" sz="4000" b="1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курносики</a:t>
            </a:r>
            <a:endParaRPr lang="ru-RU" sz="4000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1"/>
          <a:stretch/>
        </p:blipFill>
        <p:spPr>
          <a:xfrm>
            <a:off x="4001504" y="1279648"/>
            <a:ext cx="5142496" cy="4941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12976"/>
            <a:ext cx="4490507" cy="336788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3415690-0EF5-4424-A991-35CCC0825B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t="8000" r="16401" b="11001"/>
          <a:stretch/>
        </p:blipFill>
        <p:spPr>
          <a:xfrm>
            <a:off x="1977065" y="1472555"/>
            <a:ext cx="2664296" cy="22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83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79" y="24598"/>
            <a:ext cx="1883827" cy="196917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67744" y="404664"/>
            <a:ext cx="576064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патруль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319064"/>
            <a:ext cx="6552728" cy="491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45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3C6A57-F3A9-4C58-86FD-0A56E977C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0318" y="348787"/>
            <a:ext cx="5083364" cy="1320800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Детско-родительский субботник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D6B405-2E34-484F-972A-ABF2A559EB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16524"/>
            <a:ext cx="3521968" cy="26414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83B597-F4AE-4F72-B0DF-9AF863BAD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879" y="24598"/>
            <a:ext cx="1883827" cy="19691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D758B9-2220-4397-8366-33B56DC0CA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535" y="4216522"/>
            <a:ext cx="3521969" cy="26414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98DC3E1-2D36-41D7-B822-8092BFA8AB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502" y="4216522"/>
            <a:ext cx="2132497" cy="266091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A6F7D1C-CD65-482C-889D-4928B91909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" y="1995851"/>
            <a:ext cx="2960894" cy="222067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2DCECF0-6818-4BB4-86F9-A1E82D3948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216" y="1993777"/>
            <a:ext cx="3103944" cy="228271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41CA11F-B3B9-49DA-A17F-D0F9D4218D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948533"/>
            <a:ext cx="3103944" cy="232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8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9618F-C832-45F6-A390-45B594184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3949" y="116633"/>
            <a:ext cx="5578372" cy="10631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 развитию речи </a:t>
            </a:r>
            <a:br>
              <a:rPr lang="ru-RU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стране красивой речи»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5B3969-B48F-4095-8670-D5B795EB4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79" y="24598"/>
            <a:ext cx="1883827" cy="19691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EC19FE-2904-4854-BB2F-154BCCC45F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26377" r="7475" b="5085"/>
          <a:stretch/>
        </p:blipFill>
        <p:spPr>
          <a:xfrm>
            <a:off x="4017527" y="1340768"/>
            <a:ext cx="4894804" cy="29860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47F634-8D31-4773-AECB-D719651E938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37400" r="9051"/>
          <a:stretch/>
        </p:blipFill>
        <p:spPr>
          <a:xfrm>
            <a:off x="-9879" y="4080319"/>
            <a:ext cx="4894804" cy="2753083"/>
          </a:xfrm>
          <a:prstGeom prst="rect">
            <a:avLst/>
          </a:prstGeom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id="{816A4CFE-A613-4EAA-B468-3DDD806AB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69" y="2377850"/>
            <a:ext cx="369225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платформе VK было опубликовано </a:t>
            </a:r>
            <a:r>
              <a:rPr kumimoji="0" lang="en-US" altLang="ru-RU" sz="2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33 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374DE5D-BEEE-45F9-AB95-762AFB1185C7}"/>
              </a:ext>
            </a:extLst>
          </p:cNvPr>
          <p:cNvSpPr/>
          <p:nvPr/>
        </p:nvSpPr>
        <p:spPr>
          <a:xfrm>
            <a:off x="5220072" y="4665688"/>
            <a:ext cx="3168352" cy="1571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1E2F03E-887F-4C3B-A11C-949D60817A80}"/>
              </a:ext>
            </a:extLst>
          </p:cNvPr>
          <p:cNvSpPr/>
          <p:nvPr/>
        </p:nvSpPr>
        <p:spPr>
          <a:xfrm>
            <a:off x="5224616" y="4861556"/>
            <a:ext cx="2875776" cy="13757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 событие </a:t>
            </a:r>
          </a:p>
        </p:txBody>
      </p:sp>
    </p:spTree>
    <p:extLst>
      <p:ext uri="{BB962C8B-B14F-4D97-AF65-F5344CB8AC3E}">
        <p14:creationId xmlns:p14="http://schemas.microsoft.com/office/powerpoint/2010/main" val="21387551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1E997-1148-4805-BD94-94FC10146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188639"/>
            <a:ext cx="5904656" cy="151216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родительское собрание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«Играем, развиваем речь ребенка»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862FAD-654F-4D00-AD8D-54224B34E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5" y="30803"/>
            <a:ext cx="1883827" cy="19691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585776D-FC11-4257-927F-B28BC75CE0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5" y="4450329"/>
            <a:ext cx="2381945" cy="23819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FC5A5F-AA07-4DE5-8486-75F899152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099" y="4437772"/>
            <a:ext cx="2394502" cy="23945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F5D97BD-F888-4E09-8655-A20578D263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601" y="4424603"/>
            <a:ext cx="2407671" cy="24076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73067E3-AEC4-4B5A-B669-2121B2535B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7" y="2055828"/>
            <a:ext cx="2381945" cy="238194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7AD7128-7237-4147-A743-4C55575F6E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142" y="1989009"/>
            <a:ext cx="2407671" cy="240767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C4D1F3F-D5E5-4F2A-BBEA-2DA3753552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526" y="1993437"/>
            <a:ext cx="3275856" cy="245689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021E811-5BDD-48D8-B050-27451FEDAD4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17"/>
          <a:stretch/>
        </p:blipFill>
        <p:spPr>
          <a:xfrm>
            <a:off x="6474020" y="4437596"/>
            <a:ext cx="2562476" cy="238494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C873540-15E9-4E58-9717-7A82FD62726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63" y="1956680"/>
            <a:ext cx="1870237" cy="24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025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17" y="-20114"/>
            <a:ext cx="1883827" cy="19691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67744" y="260648"/>
            <a:ext cx="489654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Гостевой день в детском саду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84" y="4470772"/>
            <a:ext cx="3227851" cy="24208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183" y="4155516"/>
            <a:ext cx="1815312" cy="24208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090" y="1454838"/>
            <a:ext cx="3227851" cy="24208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4165"/>
            <a:ext cx="3317395" cy="24880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491" y="2014700"/>
            <a:ext cx="3297509" cy="24731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535" y="4879720"/>
            <a:ext cx="2592286" cy="194421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6588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CCAFF-709D-4B45-A737-6A7FC5C31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DAC795C7-53C9-4D3D-A96A-7F35673D2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664" y="2276872"/>
            <a:ext cx="10081120" cy="62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A8147C3E-0F75-488A-A528-8B917F3585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7649147"/>
              </p:ext>
            </p:extLst>
          </p:nvPr>
        </p:nvGraphicFramePr>
        <p:xfrm>
          <a:off x="467544" y="2276872"/>
          <a:ext cx="784887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65A2B9F-B51A-4C5C-9C04-AD451F75F850}"/>
              </a:ext>
            </a:extLst>
          </p:cNvPr>
          <p:cNvSpPr txBox="1"/>
          <p:nvPr/>
        </p:nvSpPr>
        <p:spPr>
          <a:xfrm>
            <a:off x="1883827" y="661423"/>
            <a:ext cx="58240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>
                <a:solidFill>
                  <a:srgbClr val="92D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 участия детей и педагогов в конкурсных мероприятиях</a:t>
            </a:r>
            <a:endParaRPr lang="ru-RU" sz="2800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684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CD5E9B-3510-46CB-A45F-D795E6679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182" y="329809"/>
            <a:ext cx="3496848" cy="123260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Досуговая деятельность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A6F98C-F6B4-45D8-8F0D-98D8C4FF2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C3A03C-E65C-451B-8863-6BE7DD860E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35825" r="5113"/>
          <a:stretch/>
        </p:blipFill>
        <p:spPr>
          <a:xfrm>
            <a:off x="-1" y="1922330"/>
            <a:ext cx="5731317" cy="30328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087490-EBF8-45AB-9BF0-784BE5C31B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80"/>
          <a:stretch/>
        </p:blipFill>
        <p:spPr>
          <a:xfrm>
            <a:off x="0" y="4955200"/>
            <a:ext cx="5745603" cy="191121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F3AEFF-550A-4264-B006-21CED9F171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317" y="4235364"/>
            <a:ext cx="3496848" cy="262263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2B13BC0-78DC-4025-AD3A-11193A35E8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8" t="45275" r="7476" b="2751"/>
          <a:stretch/>
        </p:blipFill>
        <p:spPr>
          <a:xfrm>
            <a:off x="5646079" y="2503354"/>
            <a:ext cx="3496848" cy="173201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2EC20DE-69B9-4B2D-B3E0-7CAE8CE425E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96" b="13156"/>
          <a:stretch/>
        </p:blipFill>
        <p:spPr>
          <a:xfrm>
            <a:off x="4890225" y="93750"/>
            <a:ext cx="4242714" cy="236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7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CE9B8D-4646-46E3-AF6E-C91BF3F7D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7147AE-ACD2-47E5-B187-06BAFF01AC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8" t="10625" r="6295" b="21651"/>
          <a:stretch/>
        </p:blipFill>
        <p:spPr>
          <a:xfrm>
            <a:off x="0" y="1940350"/>
            <a:ext cx="3851920" cy="23328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4F530E-1D30-48A5-9FD4-56981CAB2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5361"/>
            <a:ext cx="3408040" cy="25560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FE16092-B396-4F89-B818-7A14905C00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" t="7428" r="26375" b="-425"/>
          <a:stretch/>
        </p:blipFill>
        <p:spPr>
          <a:xfrm>
            <a:off x="3408041" y="4295361"/>
            <a:ext cx="3337720" cy="257818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3A5B539-C838-48AB-847D-69C7AEBB2F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815" y="2380094"/>
            <a:ext cx="3992031" cy="235501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98D6209-5E6D-4C99-9FCE-47DB9E21CAB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1"/>
          <a:stretch/>
        </p:blipFill>
        <p:spPr>
          <a:xfrm>
            <a:off x="2213789" y="37412"/>
            <a:ext cx="3654152" cy="197460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134D178-2D7F-458A-9716-525971A8D9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720" y="2925"/>
            <a:ext cx="3234279" cy="235501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37A6DD6-5C7E-47C4-BCAC-3E6440A35DD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10" y="2127732"/>
            <a:ext cx="2599510" cy="202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05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8D290C-77A5-41AF-8E6B-CC874702E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84953E-1A47-4F2A-A43D-3DFD5743BF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3" y="4517994"/>
            <a:ext cx="3120008" cy="23400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A462ED-1B61-48E3-BAB2-7ACAE871BD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376" y="4517994"/>
            <a:ext cx="3993446" cy="23274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F42392C-A49F-4A82-847D-7B9872A13FC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38" b="26181"/>
          <a:stretch/>
        </p:blipFill>
        <p:spPr>
          <a:xfrm>
            <a:off x="0" y="1969179"/>
            <a:ext cx="6639970" cy="25488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EEA163C-A0FF-4ECF-8D06-F67915AFD4F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25"/>
          <a:stretch/>
        </p:blipFill>
        <p:spPr>
          <a:xfrm>
            <a:off x="1883826" y="0"/>
            <a:ext cx="3725551" cy="196917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DC8E369-443C-419B-87D0-526C0E9496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496" y="4517995"/>
            <a:ext cx="3103240" cy="2327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98213D5-F63E-482D-99F1-B71F3A0144B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20"/>
          <a:stretch/>
        </p:blipFill>
        <p:spPr>
          <a:xfrm>
            <a:off x="6284248" y="1969178"/>
            <a:ext cx="2868488" cy="251964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B900AB8-D8BF-4B49-9FBB-7CC3DF5953F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84" y="-1"/>
            <a:ext cx="3725552" cy="209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6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348880"/>
            <a:ext cx="7560840" cy="3528392"/>
          </a:xfrm>
        </p:spPr>
        <p:txBody>
          <a:bodyPr/>
          <a:lstStyle/>
          <a:p>
            <a:pPr algn="ctr"/>
            <a:r>
              <a:rPr lang="ru-RU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Устный журнал </a:t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«Жизнь детского сада»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790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032F8E-3543-4C7D-B7BD-D69A0482E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3C6959-7D51-4BDB-82C4-DF9AF81F21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0"/>
          <a:stretch/>
        </p:blipFill>
        <p:spPr>
          <a:xfrm>
            <a:off x="-11221" y="4396696"/>
            <a:ext cx="2639006" cy="24613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249D0E0-061A-47D6-B6F6-239BE7F70A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50" b="6951"/>
          <a:stretch/>
        </p:blipFill>
        <p:spPr>
          <a:xfrm>
            <a:off x="2639006" y="4439297"/>
            <a:ext cx="3085122" cy="24187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10B2D81-5A9A-4398-B7C4-A1368759DF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0" t="4640"/>
          <a:stretch/>
        </p:blipFill>
        <p:spPr>
          <a:xfrm>
            <a:off x="0" y="1876396"/>
            <a:ext cx="2627785" cy="25203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D83793B-8358-4A02-888D-0E5C330FF3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27903" r="7475" b="19195"/>
          <a:stretch/>
        </p:blipFill>
        <p:spPr>
          <a:xfrm>
            <a:off x="1926495" y="1"/>
            <a:ext cx="3715087" cy="189071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1E67103-B2D1-4D3E-8376-472575D4392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1" b="23225"/>
          <a:stretch/>
        </p:blipFill>
        <p:spPr>
          <a:xfrm>
            <a:off x="2639006" y="1876396"/>
            <a:ext cx="6504994" cy="255675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5EE988E-1887-471B-A9B6-B6A41DDAF51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1" r="12201"/>
          <a:stretch/>
        </p:blipFill>
        <p:spPr>
          <a:xfrm>
            <a:off x="5364087" y="4396696"/>
            <a:ext cx="3791133" cy="243531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2ACAE01-ED99-44E1-8FE3-8C54C869051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0"/>
          <a:stretch/>
        </p:blipFill>
        <p:spPr>
          <a:xfrm>
            <a:off x="5684250" y="96800"/>
            <a:ext cx="3459750" cy="169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391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01B226-F6A5-4FF0-AF0F-7FA88F4DB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816481-006E-4188-AF89-899E376DF5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75" b="13776"/>
          <a:stretch/>
        </p:blipFill>
        <p:spPr>
          <a:xfrm>
            <a:off x="0" y="4888821"/>
            <a:ext cx="4903097" cy="19691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F4E502D-56A1-4225-A40B-01AAF1CDD6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3" t="5900" r="5113" b="12201"/>
          <a:stretch/>
        </p:blipFill>
        <p:spPr>
          <a:xfrm>
            <a:off x="6431" y="2051981"/>
            <a:ext cx="3859489" cy="28400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239961C-F69A-4982-97B3-8F0E6E2451D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" t="16115" r="16492" b="8160"/>
          <a:stretch/>
        </p:blipFill>
        <p:spPr>
          <a:xfrm>
            <a:off x="3872351" y="2030399"/>
            <a:ext cx="3099039" cy="284000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C7A305-6462-471C-A998-7FD5907F07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587" y="4849688"/>
            <a:ext cx="2677749" cy="200831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2039CF6-8F42-4033-A725-1B32067AB5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5" t="14300"/>
          <a:stretch/>
        </p:blipFill>
        <p:spPr>
          <a:xfrm>
            <a:off x="6957035" y="2008312"/>
            <a:ext cx="2180534" cy="284423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CBB4A42-325C-4688-884F-F745CE29104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7" t="18500" r="9838" b="17450"/>
          <a:stretch/>
        </p:blipFill>
        <p:spPr>
          <a:xfrm>
            <a:off x="1858307" y="-20272"/>
            <a:ext cx="3736849" cy="207225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A1C37DD-5B54-408B-A6A1-B0D0A3EF39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940" y="-10579"/>
            <a:ext cx="2719846" cy="205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725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411EBB-2081-47AF-B09F-0A5F6FE85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0"/>
            <a:ext cx="3048000" cy="2286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9D5E94-AA4C-409A-AE70-FE8EBBD87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7BAF77B-4706-4D50-A040-0C276E9573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40550"/>
          <a:stretch/>
        </p:blipFill>
        <p:spPr>
          <a:xfrm>
            <a:off x="3069704" y="4553812"/>
            <a:ext cx="4454624" cy="232475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D0ADA2-5D54-4EF7-89D8-3D8ED475C8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t="9838" r="3932" b="24013"/>
          <a:stretch/>
        </p:blipFill>
        <p:spPr>
          <a:xfrm>
            <a:off x="0" y="1969179"/>
            <a:ext cx="3588824" cy="267965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086E9FE-6D47-4C19-8C66-7DFAC9B0874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3" t="25398" r="7476"/>
          <a:stretch/>
        </p:blipFill>
        <p:spPr>
          <a:xfrm>
            <a:off x="6195534" y="2649307"/>
            <a:ext cx="2948466" cy="190450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BE8464D-265E-4B5F-AF5A-BB2EA395A36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r="1963" b="23750"/>
          <a:stretch/>
        </p:blipFill>
        <p:spPr>
          <a:xfrm>
            <a:off x="1765892" y="34920"/>
            <a:ext cx="3142984" cy="193425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1EA9E86-5ADB-4553-BE72-16149FF369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877" y="0"/>
            <a:ext cx="4235124" cy="263111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74E6DCB-E3D8-4EA1-89C7-AACFE356DB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8" y="1933384"/>
            <a:ext cx="2638616" cy="263861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2352F47-A428-4C6B-BDCC-AE6AEE10611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8" t="36350" r="13663" b="28713"/>
          <a:stretch/>
        </p:blipFill>
        <p:spPr>
          <a:xfrm>
            <a:off x="5442183" y="4535624"/>
            <a:ext cx="3701817" cy="232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11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55A22C-FF2E-449B-83CE-69A4D69D4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FC53DF-2EC3-47A0-A98A-3F4D8B8924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70757"/>
            <a:ext cx="3888432" cy="21872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5C1B99-2893-40CB-B06E-B1DB271839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5" y="1963695"/>
            <a:ext cx="3264024" cy="292232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C115975-4631-43A0-B4CE-C41F0E37E7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1" t="41600" r="24547" b="18501"/>
          <a:stretch/>
        </p:blipFill>
        <p:spPr>
          <a:xfrm>
            <a:off x="3262819" y="1779162"/>
            <a:ext cx="3203418" cy="31068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E36673-6330-45E3-A48E-F8FC070E9DC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51" b="22364"/>
          <a:stretch/>
        </p:blipFill>
        <p:spPr>
          <a:xfrm>
            <a:off x="3888432" y="4323365"/>
            <a:ext cx="5255568" cy="251943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6B64994-2C31-476D-BFA3-1750680842F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0" b="18500"/>
          <a:stretch/>
        </p:blipFill>
        <p:spPr>
          <a:xfrm>
            <a:off x="6084168" y="839281"/>
            <a:ext cx="2922175" cy="305460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0735C7D-A14F-49C0-9289-CE03DD08F2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31893" b="27070"/>
          <a:stretch/>
        </p:blipFill>
        <p:spPr>
          <a:xfrm>
            <a:off x="2265896" y="-25197"/>
            <a:ext cx="3818272" cy="198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430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F7814-A0A5-434B-95C2-7F84AB610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827" y="156237"/>
            <a:ext cx="3120221" cy="6604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B467CE-030A-43F4-8A9A-1059DEC75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52312E-1DC0-4AA7-8185-F3FC85F4F7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48"/>
          <a:stretch/>
        </p:blipFill>
        <p:spPr>
          <a:xfrm>
            <a:off x="0" y="4653136"/>
            <a:ext cx="5353050" cy="22048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156D84-1647-4560-931D-B363A61DC4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1" t="28714" r="17801" b="4850"/>
          <a:stretch/>
        </p:blipFill>
        <p:spPr>
          <a:xfrm>
            <a:off x="5353050" y="2335512"/>
            <a:ext cx="3816424" cy="45561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37E483-59AC-40CE-88BE-9DB6A2B67E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9179"/>
            <a:ext cx="2436500" cy="268395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FA81310-FFEA-4491-9A21-1EBC7E4779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83"/>
          <a:stretch/>
        </p:blipFill>
        <p:spPr>
          <a:xfrm>
            <a:off x="1994909" y="2636912"/>
            <a:ext cx="3636912" cy="201622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2082E3C-54AA-443B-86F5-D9594A6AFBB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0" r="22001" b="27663"/>
          <a:stretch/>
        </p:blipFill>
        <p:spPr>
          <a:xfrm>
            <a:off x="4800377" y="145685"/>
            <a:ext cx="2163983" cy="245754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784AABC-E8B6-44DC-A86E-597A4BE3015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" t="5237" r="4531" b="1923"/>
          <a:stretch/>
        </p:blipFill>
        <p:spPr>
          <a:xfrm>
            <a:off x="2638681" y="701805"/>
            <a:ext cx="1922025" cy="213105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D6E722E-27E3-4481-80ED-D9C28D857E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622" y="428924"/>
            <a:ext cx="2164467" cy="162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091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B932D9-3C31-4678-9B4F-2CC9DF1A2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2CC7E1-286D-4EFE-AA54-507400040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8024"/>
            <a:ext cx="2759968" cy="20699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7BC6C2-5C10-45BF-989F-284D6CF82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340" y="4748486"/>
            <a:ext cx="3110804" cy="21095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CFBFCA1-2734-47A2-8FCB-D28FE2B9CF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3593976"/>
            <a:ext cx="3264024" cy="326402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650AE51-47C7-4BF1-9657-5417699F9F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01" b="14300"/>
          <a:stretch/>
        </p:blipFill>
        <p:spPr>
          <a:xfrm>
            <a:off x="1755211" y="247962"/>
            <a:ext cx="7374503" cy="290366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82F8FD5-3FA4-4E49-877E-A51C529DA92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4" t="24800" b="4851"/>
          <a:stretch/>
        </p:blipFill>
        <p:spPr>
          <a:xfrm>
            <a:off x="-14460" y="2001518"/>
            <a:ext cx="2759968" cy="285496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30B834C-C422-4676-BCEA-C776906B130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41499" r="30025" b="10907"/>
          <a:stretch/>
        </p:blipFill>
        <p:spPr>
          <a:xfrm>
            <a:off x="2637481" y="3245794"/>
            <a:ext cx="3264023" cy="191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2857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10DD22-8A73-4E12-844A-0D7589BE15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0" t="35300" r="31621"/>
          <a:stretch/>
        </p:blipFill>
        <p:spPr>
          <a:xfrm>
            <a:off x="0" y="4025431"/>
            <a:ext cx="1438453" cy="283256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790A5F-BCFD-4755-8FB5-C6DE68F84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3E08C01-41AA-437F-BD66-DA1906F73F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453" y="4021786"/>
            <a:ext cx="3781619" cy="28362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CFEEAC1-9448-4949-BD66-EBDCD0509C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548" y="4653136"/>
            <a:ext cx="3919758" cy="220486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FAF72E7-B5B7-4522-A059-04D1F1224A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957" y="1725456"/>
            <a:ext cx="4608873" cy="320633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69B26A4-5AAA-44CA-9094-8E24D484E7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" y="1969179"/>
            <a:ext cx="1532157" cy="204207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CFE8D4B-99E5-419B-8553-483C134005D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062"/>
          <a:stretch/>
        </p:blipFill>
        <p:spPr>
          <a:xfrm>
            <a:off x="1536326" y="1725456"/>
            <a:ext cx="3251697" cy="22963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F24FA4E-258E-4309-9B66-6398302157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749" y="60025"/>
            <a:ext cx="2862252" cy="214669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74C888F-D615-484A-8B94-16065A9808E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3" t="29870" r="6295"/>
          <a:stretch/>
        </p:blipFill>
        <p:spPr>
          <a:xfrm>
            <a:off x="5220072" y="-6436"/>
            <a:ext cx="3002069" cy="179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432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E0C6B-A4B0-4437-83D8-746EE03F1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266" y="228600"/>
            <a:ext cx="5917094" cy="132080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оциальная сеть «ВКонтакте» </a:t>
            </a:r>
            <a:endParaRPr lang="ru-RU" sz="5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8CFB7C-32DA-491C-94FD-9C015561C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7C1242AA-EA26-4467-8D9C-55EC04C81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9AA524B7-2E8F-4495-9C18-0FB724B170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916920"/>
              </p:ext>
            </p:extLst>
          </p:nvPr>
        </p:nvGraphicFramePr>
        <p:xfrm>
          <a:off x="1115616" y="836712"/>
          <a:ext cx="7344816" cy="56323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109086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3501008"/>
            <a:ext cx="7706817" cy="25403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Деловая игра </a:t>
            </a:r>
          </a:p>
          <a:p>
            <a:pPr marL="0" indent="0" algn="ctr">
              <a:buNone/>
            </a:pPr>
            <a:r>
              <a:rPr lang="ru-RU" sz="4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«Шесть шляп мышления»</a:t>
            </a:r>
            <a:br>
              <a:rPr lang="ru-RU" sz="4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0" r="69125" b="49484"/>
          <a:stretch/>
        </p:blipFill>
        <p:spPr>
          <a:xfrm rot="20641316">
            <a:off x="-18163" y="1786445"/>
            <a:ext cx="1525329" cy="14450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00" t="3903" r="37401" b="48354"/>
          <a:stretch/>
        </p:blipFill>
        <p:spPr>
          <a:xfrm rot="20868730">
            <a:off x="1339692" y="1133789"/>
            <a:ext cx="1469955" cy="13321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1" t="1986" r="6469" b="48382"/>
          <a:stretch/>
        </p:blipFill>
        <p:spPr>
          <a:xfrm>
            <a:off x="2743609" y="614672"/>
            <a:ext cx="1481635" cy="14246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2" t="51244" r="68459" b="3847"/>
          <a:stretch/>
        </p:blipFill>
        <p:spPr>
          <a:xfrm rot="1149968">
            <a:off x="4348246" y="767455"/>
            <a:ext cx="1368153" cy="11521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69" t="48436" r="37579" b="3848"/>
          <a:stretch/>
        </p:blipFill>
        <p:spPr>
          <a:xfrm rot="1975322">
            <a:off x="5700326" y="1093997"/>
            <a:ext cx="1440160" cy="12241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26" t="49389" r="4725" b="4514"/>
          <a:stretch/>
        </p:blipFill>
        <p:spPr>
          <a:xfrm rot="3016744">
            <a:off x="6879176" y="1973713"/>
            <a:ext cx="1512168" cy="11761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1" y="9045"/>
            <a:ext cx="1883827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317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0D9111A-7076-4DAE-9655-7250732C1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5" y="4581129"/>
            <a:ext cx="792087" cy="7200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25A7EB-FDAC-4BF0-B3E0-0C79C12B2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60" y="1700808"/>
            <a:ext cx="8756879" cy="49237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BB3E6C-9791-4D12-8E74-9C4FEC9683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1" y="9045"/>
            <a:ext cx="1883827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947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2C71B2-C5FD-4D0D-8E2E-4421F2A0E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254620"/>
            <a:ext cx="5904656" cy="115815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2025/26 учебный год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77F1C1-6330-4FF5-8410-50B97DEA4E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96"/>
          <a:stretch/>
        </p:blipFill>
        <p:spPr>
          <a:xfrm>
            <a:off x="-25205" y="0"/>
            <a:ext cx="1883515" cy="197157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B81C231-5051-4794-A47E-01B9D6D1FB07}"/>
              </a:ext>
            </a:extLst>
          </p:cNvPr>
          <p:cNvSpPr/>
          <p:nvPr/>
        </p:nvSpPr>
        <p:spPr>
          <a:xfrm>
            <a:off x="1691680" y="908720"/>
            <a:ext cx="7056784" cy="56946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-улучшить условия для реализации воспитательно-образовательной деятельности;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-дополнить материально-техническую базу помещений для обучения воспитанников;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-повысить профессиональную компетентность педагогических работников;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-ввести новые формы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 по физкультурно-оздоровительному направлению;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-совершенствовать систему взаимодействия педагогов и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 по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приобщению дошкольников к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здоровому образу жизни, сохранению и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укреплению здоровья детей, обеспечению физической и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психической безопасности, формированию основ безопасной жизнедеятельности;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-обеспечить развитие педагогических подходов и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технологий осуществления преемственности образования, направленных на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фундаментальных личностных компетенций в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соответствии с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ФГОС ДО;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-создать необходимые условия для развития мотивов и потребностей речевой деятельности дошкольников всеми участниками педагогического процесса.</a:t>
            </a:r>
            <a:endParaRPr lang="ru-RU" sz="18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9741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"/>
            <a:ext cx="7825962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2898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97D7A8-4B07-4207-A2FA-4BADD97260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" y="0"/>
            <a:ext cx="9144000" cy="686521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1B019A-35D0-4218-8676-E4E401D98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03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872270" y="433857"/>
            <a:ext cx="5220010" cy="141096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 </a:t>
            </a:r>
          </a:p>
          <a:p>
            <a:pPr marL="0" indent="0" algn="ctr">
              <a:buNone/>
            </a:pPr>
            <a:r>
              <a:rPr lang="ru-RU" sz="4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70" y="0"/>
            <a:ext cx="1883827" cy="19691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7EC8AE-DCB4-48EE-ADC1-40125E1B3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72" y="1844824"/>
            <a:ext cx="7475567" cy="487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4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3827" y="609600"/>
            <a:ext cx="5208453" cy="13208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 </a:t>
            </a:r>
            <a:br>
              <a:rPr lang="ru-RU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027"/>
            <a:ext cx="1883827" cy="19691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932383"/>
            <a:ext cx="7757060" cy="452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617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609600"/>
            <a:ext cx="4896544" cy="1320800"/>
          </a:xfrm>
        </p:spPr>
        <p:txBody>
          <a:bodyPr/>
          <a:lstStyle/>
          <a:p>
            <a:r>
              <a:rPr lang="ru-RU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62019"/>
            <a:ext cx="7776864" cy="45208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3027"/>
            <a:ext cx="1883827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404664"/>
            <a:ext cx="7344816" cy="64533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педагогического опыта:</a:t>
            </a:r>
            <a:endParaRPr lang="ru-RU" sz="2600" b="1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+Свердловская область, город Реж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+Свердловская область, город Екатеринбург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+Свердловская область, город Ирбит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+Свердловская область, город Красноуфимск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+Свердловская  область, город Камышлов  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+Свердловская область, поселок Верхняя Пышма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+Свердловская область, город Асбест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+Московская область, город Клин 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+Ленинградская область Санкт-Петербург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+Ленинградская область, город Выборг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Курганская область, город 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Шадринск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893027"/>
            <a:ext cx="1206059" cy="194421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92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83827" cy="19691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44824"/>
            <a:ext cx="7704856" cy="459728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591780" y="120493"/>
            <a:ext cx="3528392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ln w="0"/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</a:t>
            </a:r>
          </a:p>
        </p:txBody>
      </p:sp>
    </p:spTree>
    <p:extLst>
      <p:ext uri="{BB962C8B-B14F-4D97-AF65-F5344CB8AC3E}">
        <p14:creationId xmlns:p14="http://schemas.microsoft.com/office/powerpoint/2010/main" val="128999362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1056</TotalTime>
  <Words>359</Words>
  <Application>Microsoft Office PowerPoint</Application>
  <PresentationFormat>Экран (4:3)</PresentationFormat>
  <Paragraphs>55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Arial</vt:lpstr>
      <vt:lpstr>Times New Roman</vt:lpstr>
      <vt:lpstr>Trebuchet MS</vt:lpstr>
      <vt:lpstr>Wingdings 3</vt:lpstr>
      <vt:lpstr>Грань</vt:lpstr>
      <vt:lpstr>   Итоговый педагогический совет  «Подведение итогов работы детского сада за 2025/26 учебный год»</vt:lpstr>
      <vt:lpstr>Девиз   «У нас есть, чем гордиться и, есть, к чему стремиться» </vt:lpstr>
      <vt:lpstr>Устный журнал  «Жизнь детского сада» </vt:lpstr>
      <vt:lpstr>Задачи на 2025/26 учебный год</vt:lpstr>
      <vt:lpstr>Презентация PowerPoint</vt:lpstr>
      <vt:lpstr>Кадровое обеспечение  </vt:lpstr>
      <vt:lpstr>Кадровое обеспечение</vt:lpstr>
      <vt:lpstr>Презентация PowerPoint</vt:lpstr>
      <vt:lpstr>Презентация PowerPoint</vt:lpstr>
      <vt:lpstr>Мониторинг </vt:lpstr>
      <vt:lpstr>Презентация PowerPoint</vt:lpstr>
      <vt:lpstr>Мониторинг </vt:lpstr>
      <vt:lpstr>Мониторинг </vt:lpstr>
      <vt:lpstr>Презентация PowerPoint</vt:lpstr>
      <vt:lpstr>Презентация PowerPoint</vt:lpstr>
      <vt:lpstr>Презентация PowerPoint</vt:lpstr>
      <vt:lpstr>Психологическая готовность детей к школьному обучению </vt:lpstr>
      <vt:lpstr>Презентация PowerPoint</vt:lpstr>
      <vt:lpstr>Презентация PowerPoint</vt:lpstr>
      <vt:lpstr>Презентация PowerPoint</vt:lpstr>
      <vt:lpstr>Презентация PowerPoint</vt:lpstr>
      <vt:lpstr>Детско-родительский субботник</vt:lpstr>
      <vt:lpstr>Проект по развитию речи  «В стране красивой речи»</vt:lpstr>
      <vt:lpstr>Общее родительское собрание  «Играем, развиваем речь ребенка»</vt:lpstr>
      <vt:lpstr>Презентация PowerPoint</vt:lpstr>
      <vt:lpstr>Презентация PowerPoint</vt:lpstr>
      <vt:lpstr>Досуговая деятельность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Безопасность</vt:lpstr>
      <vt:lpstr>Презентация PowerPoint</vt:lpstr>
      <vt:lpstr>Презентация PowerPoint</vt:lpstr>
      <vt:lpstr>Социальная сеть «ВКонтакте»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Ёлочка</cp:lastModifiedBy>
  <cp:revision>85</cp:revision>
  <dcterms:created xsi:type="dcterms:W3CDTF">2019-05-20T15:23:56Z</dcterms:created>
  <dcterms:modified xsi:type="dcterms:W3CDTF">2026-06-04T07:07:20Z</dcterms:modified>
</cp:coreProperties>
</file>