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73" r:id="rId2"/>
    <p:sldId id="317" r:id="rId3"/>
    <p:sldId id="313" r:id="rId4"/>
    <p:sldId id="305" r:id="rId5"/>
    <p:sldId id="321" r:id="rId6"/>
    <p:sldId id="319" r:id="rId7"/>
    <p:sldId id="323" r:id="rId8"/>
    <p:sldId id="320" r:id="rId9"/>
    <p:sldId id="318" r:id="rId10"/>
    <p:sldId id="310" r:id="rId11"/>
    <p:sldId id="322" r:id="rId12"/>
    <p:sldId id="324" r:id="rId13"/>
    <p:sldId id="285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Arial Black" panose="020B0A04020102020204" pitchFamily="34" charset="0"/>
      <p:bold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BFF"/>
    <a:srgbClr val="2B2B2B"/>
    <a:srgbClr val="081272"/>
    <a:srgbClr val="003EEE"/>
    <a:srgbClr val="063798"/>
    <a:srgbClr val="0546FF"/>
    <a:srgbClr val="042464"/>
    <a:srgbClr val="053189"/>
    <a:srgbClr val="063286"/>
    <a:srgbClr val="075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3" autoAdjust="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42DDC-1F92-42DA-8323-022AD6DEF5C3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039E8-4D85-47B8-8E72-7A9463A1B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2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43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837E7C-74EE-2736-24E9-8FE339A0E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DC490BD-0F23-D600-A828-228F7BA28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80F5A7F-B86F-70CD-5197-E950415E5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61A37C2-6777-18C1-3067-14216160C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47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837E7C-74EE-2736-24E9-8FE339A0E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DC490BD-0F23-D600-A828-228F7BA28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80F5A7F-B86F-70CD-5197-E950415E5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61A37C2-6777-18C1-3067-14216160C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1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0D73F4-2940-4856-AF55-493D9436C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B492362-52D0-1766-2411-E662EE7A8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3EE96A9-856A-2858-22EB-E395CD9D8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A8A4D62-6F44-448A-564C-F527D9A8B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51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47ECFB-BE44-BC6B-5EC0-EE21129B8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0A57A25-DBB0-45F3-E33A-0AE315F0F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2EEEB29-C8DC-EE8E-61C3-676E83BB9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A87F208-7F02-E4A8-D12A-C5C5CC925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88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D31C0F-5B68-50E9-C042-78E53974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614931F-B8B4-51E5-2DCA-E790E7B04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CACBCD6-488A-630F-03F9-42F2803AF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7C81491-9471-BC4C-5598-908721338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40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066BC1-484C-4585-E0D9-F8FA373F4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CEA7582-A834-54DA-0873-DBDE60B3C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709686A-6D80-2E25-E59E-C95D3CF4D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EE5DF99-D730-DB68-3D1B-EB370FC2E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5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77E7D1-FCBA-3C90-23A2-B640C4CF5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2630D5A-9566-BE06-8379-5CEA62B71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EF64CE3-B667-C8FD-0C4A-7685B2A12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92EF3B2-8F71-E55B-1C81-C075F8646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42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920348-C42A-5664-DD29-66B5B056D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1577A3B-CC29-CCF6-80EC-E3D11E4DF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243256C-F97A-3692-D23D-C05280DFB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1C9A381-E71A-25B3-E2B2-73C7D6263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14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463C0D-8243-29DB-1D30-66B001F2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2950FD4-F1C3-1B7F-3F41-F97B07146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80A0505-71A4-8E2B-99B9-22DCD98F3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CC13AEF-8987-6CC3-DD3C-F6C9DEC92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5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66F26-D07C-5657-F14B-80B748BAE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15072FD-41A7-CA58-93DC-F62E71BFE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97FF801-977F-3832-645B-C2899DC1C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0B9394-03F1-2303-C382-789A30D0F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D039E8-4D85-47B8-8E72-7A9463A1BAA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1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3DDD25-A7D8-3CF6-C92F-6D4B5D5EB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28EC71F-485D-7DA5-0808-0DEA13B3E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851749-0E8F-C8B3-CB36-D66E425F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04C060-CC73-FFE0-9F29-F8F4A1329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7CB62F-1BD4-5A84-E30B-7FC6802D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0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29E11D-6894-BAC6-923D-004D1C14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FE22501-767D-AD81-52AE-BCBDB706C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1BC025-5FD6-7344-7EA8-90ECA49F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6A5562-E136-28D3-2186-22364F5D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A25912-6DD1-8385-668B-E6FD4F1B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1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01AA469-FFE3-4E36-9EF6-5DAA6077F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918C80-821E-20BC-7E8C-0D85ED9A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CAA20A-E211-0881-9C27-A2B560FF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559398-469D-58F5-52EE-75103629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FD492D-D63C-F625-C326-A1464489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B8F58-F909-58E2-ED1F-A77EA5CC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2F078E-A3B9-ADCD-8B78-0278EE27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C753F4-034E-3348-01E6-16A304B3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863475-0541-A65B-BF24-B6F6BBAB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DB9014-8ABD-6DDE-A5E3-D88E16FE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1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01A33-3DD8-C320-4A63-7B105656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37624E-0229-C2CD-5F8A-6D8D74061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0338EC-2D2B-2650-A534-485A5457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74AB86-5FC6-BB48-0C5D-DACB22399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16460F-DB08-744C-C535-1122ACF9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12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A00F8E-9811-0F4D-C225-55B5E0E0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59B627-D39B-1FBF-2FF9-45F1149F6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BC33C6E-8FDC-B188-E6D7-FBD771349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150BFF-A0C8-E830-F93A-23031589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5FC3E7F-E686-5237-AF47-642D8D76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139272D-5FA1-74E7-E956-95273A67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906EE5-661B-6457-A771-53F5A4A1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AAE3344-9E5B-EC9D-6819-DAFF5BE2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1D30072-3BF4-5160-1B44-1B1E0E235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0646065-7015-A55E-7919-E84B2E1DD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976AB3E-52DC-7169-E2DF-4557AB18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9EE5A33-1EA8-842D-57E3-128E49D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1C15ED6-85B8-B1B0-4A39-8801952A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3662CD4-4C53-ECAC-6588-4EE841D7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3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AB5B52-07AC-A2AA-42FF-08E2E254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4A14AEB-81EA-BC30-A970-BE0B48DD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9535091-E8E4-40A8-D4AC-B0904B0B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F7C3106-6D5A-6C72-BCA9-946C32E7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6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60A95F1-42D9-6423-068D-32174082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9417D3F-17C1-C94C-CC95-B77461CC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9E6F054-12B2-6F11-C0F5-BF72DE17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6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CED373-D469-8F74-AE34-9BE500BE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75B3BC-9207-2AC2-F6CD-D59214440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7B70BC-8342-4585-25C7-F888A9EC4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7160991-BD6E-CA13-2027-0178EE9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33434AD-DE6B-9EBF-BD87-278AF7E43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6ECF88-0FE7-F106-B245-E9E47860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38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3EBFB8-65FB-C19F-20E5-615AAC5C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1795193-9184-E216-8264-A4302D8A4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2A9012F-DB2E-7F6A-56A1-7E2131BDE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D87996A-B12D-F06D-A30D-6F764AAD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09E8E8-5332-E386-324E-C2835266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59934E-3C65-642F-B349-B3E8E85E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73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551696-DDC5-063E-0F2D-13B07DC9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DB2F60-2BBB-C618-7A08-FA862C04B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2B2726-2FEB-7250-7463-17D80E7B54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8D765-5FF5-453F-8ED1-ADCF3941DE49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CF07FF-C4F7-3983-304C-C97AD49D4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DC586B-499C-9F80-5AE4-6E1F6244D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8DF6F-91EF-4428-A663-E45EC9479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1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2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3593A1-E0C2-BCBB-258D-5AC381B99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14" y="715179"/>
            <a:ext cx="1238142" cy="670366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EDEAC8-6BD9-D134-8688-78BA69CB43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67" y="271594"/>
            <a:ext cx="1769698" cy="111525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20426E-FAED-D689-48F9-1159B1D1B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0876" y="883381"/>
            <a:ext cx="1984161" cy="502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A347E5-A265-BBC4-7D00-115ED4936278}"/>
              </a:ext>
            </a:extLst>
          </p:cNvPr>
          <p:cNvSpPr txBox="1"/>
          <p:nvPr/>
        </p:nvSpPr>
        <p:spPr>
          <a:xfrm>
            <a:off x="315223" y="2405193"/>
            <a:ext cx="11119628" cy="362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Информационно-исследовательский проект с детьми дошкольного возраста </a:t>
            </a:r>
          </a:p>
          <a:p>
            <a:pPr indent="450215" algn="ctr"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«Мы память бережно храним» посвященный 80-летию со дня Победы в Великой Отечественной </a:t>
            </a:r>
            <a:r>
              <a:rPr lang="ru-RU" sz="36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Войне </a:t>
            </a:r>
            <a:endParaRPr lang="ru-RU" sz="36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1941-1945г.</a:t>
            </a:r>
          </a:p>
        </p:txBody>
      </p:sp>
    </p:spTree>
    <p:extLst>
      <p:ext uri="{BB962C8B-B14F-4D97-AF65-F5344CB8AC3E}">
        <p14:creationId xmlns:p14="http://schemas.microsoft.com/office/powerpoint/2010/main" val="34358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DBE415F-D977-13A2-525F-2EFA01404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582F62-06A1-064F-437C-10319CD0AA28}"/>
              </a:ext>
            </a:extLst>
          </p:cNvPr>
          <p:cNvSpPr txBox="1"/>
          <p:nvPr/>
        </p:nvSpPr>
        <p:spPr>
          <a:xfrm>
            <a:off x="532866" y="424013"/>
            <a:ext cx="5722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Рассказы о войне </a:t>
            </a:r>
            <a:endParaRPr lang="ru-RU" sz="2800" b="0" i="0" dirty="0" smtClean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ru-RU" sz="28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«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Не забудем их подвиг великий» </a:t>
            </a:r>
            <a:endParaRPr lang="ru-RU" sz="2800" b="0" i="0" dirty="0" smtClean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ru-RU" sz="2000" b="0" i="0" dirty="0" smtClean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(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СОШ №44, класс 4 «А» рассказывают о войне, детям дошкольного возраста) </a:t>
            </a:r>
          </a:p>
          <a:p>
            <a:r>
              <a:rPr lang="ru-RU" sz="2800" b="0" i="0" dirty="0">
                <a:solidFill>
                  <a:srgbClr val="555555"/>
                </a:solidFill>
                <a:effectLst/>
                <a:latin typeface="Tahoma" panose="020B0604030504040204" pitchFamily="34" charset="0"/>
              </a:rPr>
              <a:t> </a:t>
            </a:r>
            <a:endParaRPr lang="ru-RU" sz="4000" b="1" dirty="0">
              <a:solidFill>
                <a:schemeClr val="bg1"/>
              </a:solidFill>
              <a:latin typeface="Arial Black" panose="020B0A04020102020204" pitchFamily="34" charset="0"/>
              <a:ea typeface="Inter 28pt ExtraBol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433A9E-DABD-3972-4EED-FE6DF6FA28FA}"/>
              </a:ext>
            </a:extLst>
          </p:cNvPr>
          <p:cNvSpPr txBox="1"/>
          <p:nvPr/>
        </p:nvSpPr>
        <p:spPr>
          <a:xfrm>
            <a:off x="327546" y="3471001"/>
            <a:ext cx="59276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П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обедители муниципального конкурса чтецов </a:t>
            </a:r>
            <a:endParaRPr lang="ru-RU" sz="2800" b="0" i="0" dirty="0" smtClean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ru-RU" sz="28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«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Весна Победы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»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(среди 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дошкольных образовательных учреждений Режевского муниципального </a:t>
            </a:r>
            <a:r>
              <a:rPr lang="ru-RU" sz="2000" b="0" i="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округа)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A69A16-A4BD-4CBA-A2D6-B1DA4B92E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86" y="266935"/>
            <a:ext cx="4033240" cy="3024930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5034BE9-D45D-49A5-A1AF-029FD2FDC3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27" y="3532557"/>
            <a:ext cx="2313842" cy="3085123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582DFFA-CC30-422E-90BF-60D902FF56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06" y="3532556"/>
            <a:ext cx="2313842" cy="308512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FFFD425-1E71-345D-9A94-7238C5BE4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18CFDA-EAC4-8AE1-9EFA-99310BC6A969}"/>
              </a:ext>
            </a:extLst>
          </p:cNvPr>
          <p:cNvSpPr txBox="1"/>
          <p:nvPr/>
        </p:nvSpPr>
        <p:spPr>
          <a:xfrm>
            <a:off x="703217" y="115699"/>
            <a:ext cx="10532215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Боевой листок «Шли девчата по войне» </a:t>
            </a:r>
            <a:endParaRPr lang="ru-RU" sz="320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8326E2-6DD5-C75A-A0E0-E424220B8E00}"/>
              </a:ext>
            </a:extLst>
          </p:cNvPr>
          <p:cNvSpPr txBox="1"/>
          <p:nvPr/>
        </p:nvSpPr>
        <p:spPr>
          <a:xfrm>
            <a:off x="1321404" y="695868"/>
            <a:ext cx="9295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 год объявлен Президентом РФ Годом 80-летия Победы в Великой Отечественной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ойне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Годом мира и единства в борьбе с нацизмом.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733DE3-5F80-4E2D-A787-2C130E1484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4" b="8532"/>
          <a:stretch/>
        </p:blipFill>
        <p:spPr>
          <a:xfrm>
            <a:off x="8373252" y="2514847"/>
            <a:ext cx="3382987" cy="3740900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89C016-4F68-4954-BB3E-899C4CD170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10770"/>
          <a:stretch/>
        </p:blipFill>
        <p:spPr>
          <a:xfrm>
            <a:off x="3818749" y="2531936"/>
            <a:ext cx="4301153" cy="3740900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464BEE-ED61-4733-8026-138496455765}"/>
              </a:ext>
            </a:extLst>
          </p:cNvPr>
          <p:cNvSpPr txBox="1"/>
          <p:nvPr/>
        </p:nvSpPr>
        <p:spPr>
          <a:xfrm>
            <a:off x="435761" y="2295078"/>
            <a:ext cx="3129638" cy="421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мероприятия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становление гражданской позиции, воспитание любви к родной земле, гордости за свою Родину через приобщение к источникам информации историко-патриотической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8154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FFFD425-1E71-345D-9A94-7238C5BE4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464BEE-ED61-4733-8026-138496455765}"/>
              </a:ext>
            </a:extLst>
          </p:cNvPr>
          <p:cNvSpPr txBox="1"/>
          <p:nvPr/>
        </p:nvSpPr>
        <p:spPr>
          <a:xfrm>
            <a:off x="225243" y="1160972"/>
            <a:ext cx="2987780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Уголок 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памяти </a:t>
            </a:r>
            <a:endPara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Летопись военных лет»</a:t>
            </a:r>
            <a:endParaRPr lang="ru-RU" sz="20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0" y="2688608"/>
            <a:ext cx="2835607" cy="3780809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464BEE-ED61-4733-8026-138496455765}"/>
              </a:ext>
            </a:extLst>
          </p:cNvPr>
          <p:cNvSpPr txBox="1"/>
          <p:nvPr/>
        </p:nvSpPr>
        <p:spPr>
          <a:xfrm>
            <a:off x="3656630" y="4545081"/>
            <a:ext cx="3999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Районный конкурс семейного творчества "Память в руках"</a:t>
            </a:r>
            <a:endParaRPr lang="ru-RU" sz="20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61861" y="1283346"/>
            <a:ext cx="30025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«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Творческий вечер стихов о войне».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90" y="2688608"/>
            <a:ext cx="3661492" cy="3541594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59" y="495309"/>
            <a:ext cx="4825508" cy="36191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0">
            <a:extLst>
              <a:ext uri="{FF2B5EF4-FFF2-40B4-BE49-F238E27FC236}">
                <a16:creationId xmlns:a16="http://schemas.microsoft.com/office/drawing/2014/main" xmlns="" id="{2719C918-FA56-37AD-0736-0D4DCBDFB6A2}"/>
              </a:ext>
            </a:extLst>
          </p:cNvPr>
          <p:cNvSpPr/>
          <p:nvPr/>
        </p:nvSpPr>
        <p:spPr>
          <a:xfrm>
            <a:off x="364276" y="4360502"/>
            <a:ext cx="3262844" cy="2225040"/>
          </a:xfrm>
          <a:prstGeom prst="roundRect">
            <a:avLst>
              <a:gd name="adj" fmla="val 9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9">
            <a:extLst>
              <a:ext uri="{FF2B5EF4-FFF2-40B4-BE49-F238E27FC236}">
                <a16:creationId xmlns:a16="http://schemas.microsoft.com/office/drawing/2014/main" xmlns="" id="{D1CE60AA-F5A8-2979-05EF-B2E82F6D68B8}"/>
              </a:ext>
            </a:extLst>
          </p:cNvPr>
          <p:cNvSpPr/>
          <p:nvPr/>
        </p:nvSpPr>
        <p:spPr>
          <a:xfrm>
            <a:off x="364276" y="2667845"/>
            <a:ext cx="6656283" cy="1590368"/>
          </a:xfrm>
          <a:prstGeom prst="roundRect">
            <a:avLst>
              <a:gd name="adj" fmla="val 13356"/>
            </a:avLst>
          </a:prstGeom>
          <a:solidFill>
            <a:srgbClr val="003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F169F2-02CF-566F-6B6A-87F3B00CD57E}"/>
              </a:ext>
            </a:extLst>
          </p:cNvPr>
          <p:cNvSpPr txBox="1"/>
          <p:nvPr/>
        </p:nvSpPr>
        <p:spPr>
          <a:xfrm>
            <a:off x="618810" y="2903902"/>
            <a:ext cx="767175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  <a:ea typeface="Inter 28pt ExtraBold" panose="02000503000000020004" pitchFamily="2" charset="0"/>
              </a:rPr>
              <a:t>Центр непрерывного</a:t>
            </a: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  <a:ea typeface="Inter 28pt ExtraBold" panose="02000503000000020004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  <a:ea typeface="Inter 28pt ExtraBold" panose="02000503000000020004" pitchFamily="2" charset="0"/>
              </a:rPr>
              <a:t>образования и инноваций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E5CC337-1654-7F46-D616-97EA1C896420}"/>
              </a:ext>
            </a:extLst>
          </p:cNvPr>
          <p:cNvSpPr txBox="1"/>
          <p:nvPr/>
        </p:nvSpPr>
        <p:spPr>
          <a:xfrm>
            <a:off x="618810" y="5021997"/>
            <a:ext cx="312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  <a:t>mail@newobrazovanie.ru</a:t>
            </a:r>
          </a:p>
          <a:p>
            <a:endParaRPr lang="en-US" sz="1600" b="1" dirty="0">
              <a:solidFill>
                <a:srgbClr val="2D2D2D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  <a:t>(812) 677-87-24</a:t>
            </a:r>
          </a:p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  <a:t>(812) 677-97-24</a:t>
            </a:r>
            <a:endParaRPr lang="en-US" sz="1600" b="1" dirty="0">
              <a:solidFill>
                <a:srgbClr val="2D2D2D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24C1E5-545A-EB5F-B282-FB73FECABB6E}"/>
              </a:ext>
            </a:extLst>
          </p:cNvPr>
          <p:cNvSpPr txBox="1"/>
          <p:nvPr/>
        </p:nvSpPr>
        <p:spPr>
          <a:xfrm>
            <a:off x="618810" y="4305604"/>
            <a:ext cx="1640193" cy="6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800"/>
              </a:lnSpc>
            </a:pPr>
            <a:r>
              <a:rPr lang="ru-RU" sz="2000" dirty="0">
                <a:solidFill>
                  <a:srgbClr val="2D2D2D"/>
                </a:solidFill>
                <a:latin typeface="Arial Black" panose="020B0A04020102020204" pitchFamily="34" charset="0"/>
                <a:ea typeface="Inter 18pt SemiBold" panose="02000503000000020004" pitchFamily="2" charset="0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5" name="Прямоугольник: скругленные углы 10">
            <a:extLst>
              <a:ext uri="{FF2B5EF4-FFF2-40B4-BE49-F238E27FC236}">
                <a16:creationId xmlns:a16="http://schemas.microsoft.com/office/drawing/2014/main" xmlns="" id="{87065F5E-1AC6-1CC8-39E4-1A1454C74267}"/>
              </a:ext>
            </a:extLst>
          </p:cNvPr>
          <p:cNvSpPr/>
          <p:nvPr/>
        </p:nvSpPr>
        <p:spPr>
          <a:xfrm>
            <a:off x="3750487" y="4360502"/>
            <a:ext cx="3262844" cy="2225040"/>
          </a:xfrm>
          <a:prstGeom prst="roundRect">
            <a:avLst>
              <a:gd name="adj" fmla="val 9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40AC0B-AEAF-7BA9-4410-56830AEB14BF}"/>
              </a:ext>
            </a:extLst>
          </p:cNvPr>
          <p:cNvSpPr txBox="1"/>
          <p:nvPr/>
        </p:nvSpPr>
        <p:spPr>
          <a:xfrm>
            <a:off x="4005021" y="5021997"/>
            <a:ext cx="3128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  <a:t>194100, Санкт-Петербург</a:t>
            </a:r>
            <a:b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  <a:t>ул. Харченко, 18</a:t>
            </a:r>
          </a:p>
          <a:p>
            <a:endParaRPr lang="ru-RU" sz="1600" b="1" dirty="0">
              <a:solidFill>
                <a:srgbClr val="2D2D2D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  <a:t>400080, Волгоград,</a:t>
            </a:r>
            <a:b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2D2D2D"/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rPr>
              <a:t>ул. Командира Рудь, 1а</a:t>
            </a:r>
          </a:p>
          <a:p>
            <a:endParaRPr lang="en-US" sz="1600" b="1" dirty="0">
              <a:solidFill>
                <a:srgbClr val="2D2D2D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58C70E-C8AA-5432-61A5-459B3C1CC148}"/>
              </a:ext>
            </a:extLst>
          </p:cNvPr>
          <p:cNvSpPr txBox="1"/>
          <p:nvPr/>
        </p:nvSpPr>
        <p:spPr>
          <a:xfrm>
            <a:off x="4005021" y="4305604"/>
            <a:ext cx="1324402" cy="6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800"/>
              </a:lnSpc>
            </a:pPr>
            <a:r>
              <a:rPr lang="ru-RU" sz="2000" dirty="0">
                <a:solidFill>
                  <a:srgbClr val="2D2D2D"/>
                </a:solidFill>
                <a:latin typeface="Arial Black" panose="020B0A04020102020204" pitchFamily="34" charset="0"/>
                <a:ea typeface="Inter 18pt SemiBold" panose="02000503000000020004" pitchFamily="2" charset="0"/>
                <a:cs typeface="Arial" panose="020B0604020202020204" pitchFamily="34" charset="0"/>
              </a:rPr>
              <a:t>Адреса: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47FD69-D12A-9257-969D-EB4CACAF2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13" y="519402"/>
            <a:ext cx="1321773" cy="715645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3E5430-0FF6-0C83-EBC9-95F897C4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94977" y="110577"/>
            <a:ext cx="1889234" cy="11871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4336F1F-55C4-422A-3382-85BE87E0B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7002" y="704138"/>
            <a:ext cx="2118182" cy="5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29C1596-39FC-E78D-BBFF-B4DAE83E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889025-9404-6B40-8EBA-B8AFD21D7427}"/>
              </a:ext>
            </a:extLst>
          </p:cNvPr>
          <p:cNvSpPr txBox="1"/>
          <p:nvPr/>
        </p:nvSpPr>
        <p:spPr>
          <a:xfrm>
            <a:off x="7168596" y="4238041"/>
            <a:ext cx="4055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ea typeface="Inter 28pt Bold" panose="02000503000000020004" pitchFamily="2" charset="0"/>
                <a:cs typeface="Arial" panose="020B0604020202020204" pitchFamily="34" charset="0"/>
              </a:rPr>
              <a:t>Аносова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ea typeface="Inter 28pt Bold" panose="02000503000000020004" pitchFamily="2" charset="0"/>
                <a:cs typeface="Arial" panose="020B0604020202020204" pitchFamily="34" charset="0"/>
              </a:rPr>
              <a:t>Людмила </a:t>
            </a:r>
          </a:p>
          <a:p>
            <a:pPr algn="ctr"/>
            <a:r>
              <a:rPr lang="ru-RU" sz="4000" b="1" smtClean="0">
                <a:solidFill>
                  <a:schemeClr val="bg1"/>
                </a:solidFill>
                <a:latin typeface="Arial Black" panose="020B0A04020102020204" pitchFamily="34" charset="0"/>
                <a:ea typeface="Inter 28pt Bold" panose="02000503000000020004" pitchFamily="2" charset="0"/>
                <a:cs typeface="Arial" panose="020B0604020202020204" pitchFamily="34" charset="0"/>
              </a:rPr>
              <a:t>Петровна</a:t>
            </a:r>
            <a:endParaRPr lang="ru-RU" sz="4000" b="1" dirty="0" smtClean="0">
              <a:solidFill>
                <a:schemeClr val="bg1"/>
              </a:solidFill>
              <a:latin typeface="Arial Black" panose="020B0A04020102020204" pitchFamily="34" charset="0"/>
              <a:ea typeface="Inter 28pt Bold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976D49-3173-04AC-2267-3D8D6725C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14" y="715179"/>
            <a:ext cx="938568" cy="508168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F290C0-C909-A3FA-42F8-E13754933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9" y="418630"/>
            <a:ext cx="1341510" cy="84541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FC22C17-08FB-58AA-F37D-64E8CD1CE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00206" y="863061"/>
            <a:ext cx="1504084" cy="380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E0AA93-9365-F337-2942-90E62C1EBBBD}"/>
              </a:ext>
            </a:extLst>
          </p:cNvPr>
          <p:cNvSpPr txBox="1"/>
          <p:nvPr/>
        </p:nvSpPr>
        <p:spPr>
          <a:xfrm>
            <a:off x="427111" y="1582341"/>
            <a:ext cx="4932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ea typeface="Inter 28pt ExtraBold" panose="02000503000000020004" pitchFamily="2" charset="0"/>
                <a:cs typeface="Arial" panose="020B0604020202020204" pitchFamily="34" charset="0"/>
              </a:rPr>
              <a:t>Красноперова</a:t>
            </a:r>
          </a:p>
          <a:p>
            <a:pPr algn="ctr">
              <a:lnSpc>
                <a:spcPct val="95000"/>
              </a:lnSpc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ea typeface="Inter 28pt ExtraBold" panose="02000503000000020004" pitchFamily="2" charset="0"/>
                <a:cs typeface="Arial" panose="020B0604020202020204" pitchFamily="34" charset="0"/>
              </a:rPr>
              <a:t>Оксана </a:t>
            </a:r>
          </a:p>
          <a:p>
            <a:pPr algn="ctr">
              <a:lnSpc>
                <a:spcPct val="95000"/>
              </a:lnSpc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ea typeface="Inter 28pt ExtraBold" panose="02000503000000020004" pitchFamily="2" charset="0"/>
                <a:cs typeface="Arial" panose="020B0604020202020204" pitchFamily="34" charset="0"/>
              </a:rPr>
              <a:t>Юрьевна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3A89DAA-B182-4194-B930-85D95F9B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09" y="418630"/>
            <a:ext cx="2852752" cy="33689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99" y="3741460"/>
            <a:ext cx="3173304" cy="28408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838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C197636-B9BC-DE2D-364D-117746E8A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A5F72C2E-FD79-B588-BB16-7A6D094E1BD9}"/>
              </a:ext>
            </a:extLst>
          </p:cNvPr>
          <p:cNvSpPr/>
          <p:nvPr/>
        </p:nvSpPr>
        <p:spPr>
          <a:xfrm>
            <a:off x="11300068" y="-52161"/>
            <a:ext cx="1085896" cy="6962322"/>
          </a:xfrm>
          <a:prstGeom prst="roundRect">
            <a:avLst>
              <a:gd name="adj" fmla="val 15207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02471A-3909-1016-D8F2-E640145D9F6D}"/>
              </a:ext>
            </a:extLst>
          </p:cNvPr>
          <p:cNvSpPr txBox="1"/>
          <p:nvPr/>
        </p:nvSpPr>
        <p:spPr>
          <a:xfrm rot="16200000">
            <a:off x="8349361" y="2935744"/>
            <a:ext cx="685764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dirty="0" smtClean="0">
                <a:latin typeface="Arial Black" panose="020B0A04020102020204" pitchFamily="34" charset="0"/>
                <a:ea typeface="Inter 28pt ExtraBold" panose="02000503000000020004" pitchFamily="2" charset="0"/>
                <a:cs typeface="Arial" panose="020B0604020202020204" pitchFamily="34" charset="0"/>
              </a:rPr>
              <a:t>«Мы память бережно храним»</a:t>
            </a:r>
            <a:endParaRPr lang="ru-RU" sz="2800" b="1" dirty="0">
              <a:latin typeface="Arial Black" panose="020B0A04020102020204" pitchFamily="34" charset="0"/>
              <a:ea typeface="Inter 28pt ExtraBold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889B2378-E0AC-BED5-CDC7-9F437F6852EE}"/>
              </a:ext>
            </a:extLst>
          </p:cNvPr>
          <p:cNvGrpSpPr/>
          <p:nvPr/>
        </p:nvGrpSpPr>
        <p:grpSpPr>
          <a:xfrm>
            <a:off x="138404" y="162031"/>
            <a:ext cx="11018789" cy="6533938"/>
            <a:chOff x="138404" y="81464"/>
            <a:chExt cx="11018789" cy="6533938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xmlns="" id="{06B00B82-2332-7BAF-4ED9-DF1ECE655316}"/>
                </a:ext>
              </a:extLst>
            </p:cNvPr>
            <p:cNvSpPr/>
            <p:nvPr/>
          </p:nvSpPr>
          <p:spPr>
            <a:xfrm>
              <a:off x="138404" y="81464"/>
              <a:ext cx="4051459" cy="3208966"/>
            </a:xfrm>
            <a:prstGeom prst="roundRect">
              <a:avLst>
                <a:gd name="adj" fmla="val 12808"/>
              </a:avLst>
            </a:prstGeom>
            <a:solidFill>
              <a:srgbClr val="003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solidFill>
                    <a:schemeClr val="bg1">
                      <a:lumMod val="95000"/>
                    </a:schemeClr>
                  </a:solidFill>
                  <a:effectLst/>
                  <a:latin typeface="Arial Black" panose="020B0A04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ЦЕЛЬ ПРОЕКТА:</a:t>
              </a:r>
            </a:p>
            <a:p>
              <a:pPr algn="ctr"/>
              <a:r>
                <a:rPr lang="ru-RU" sz="1800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Формирование у детей дошкольного возраста первоначальных представлений о героическом  подвиге русского народа в ВОВ через развитие и воспитание  чувства гордости за свою страну,   осознанное отношение к празднику Победы,  к памяти погибших героев, ветеранов войны.</a:t>
              </a:r>
              <a:endPara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xmlns="" id="{3E6F3948-FCB4-742A-0A14-307ED41C410D}"/>
                </a:ext>
              </a:extLst>
            </p:cNvPr>
            <p:cNvSpPr/>
            <p:nvPr/>
          </p:nvSpPr>
          <p:spPr>
            <a:xfrm>
              <a:off x="4417138" y="81464"/>
              <a:ext cx="6740055" cy="6533937"/>
            </a:xfrm>
            <a:prstGeom prst="roundRect">
              <a:avLst>
                <a:gd name="adj" fmla="val 12808"/>
              </a:avLst>
            </a:prstGeom>
            <a:solidFill>
              <a:srgbClr val="003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800"/>
                </a:spcAft>
              </a:pPr>
              <a:r>
                <a:rPr lang="ru-RU" sz="2800" b="1" u="sng" dirty="0" smtClean="0">
                  <a:effectLst/>
                  <a:latin typeface="Arial Black" panose="020B0A040201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ЗАДАЧИ: </a:t>
              </a:r>
            </a:p>
            <a:p>
              <a:pPr algn="ctr">
                <a:spcAft>
                  <a:spcPts val="800"/>
                </a:spcAft>
              </a:pPr>
              <a:r>
                <a:rPr lang="ru-RU" sz="1800" b="1" u="sng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Обучающие</a:t>
              </a:r>
              <a:r>
                <a:rPr lang="ru-RU" sz="1800" b="1" u="sng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lang="ru-RU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-Формировать представление об истории ВОВ, используя различные виды деятельности;</a:t>
              </a:r>
            </a:p>
            <a:p>
              <a:pPr algn="just">
                <a:spcAft>
                  <a:spcPts val="800"/>
                </a:spcAft>
              </a:pP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-Познакомить с ходом военных действий во время Великой Отечественной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Войны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с городами –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героями.</a:t>
              </a:r>
            </a:p>
            <a:p>
              <a:pPr algn="ctr">
                <a:spcAft>
                  <a:spcPts val="800"/>
                </a:spcAft>
              </a:pPr>
              <a:r>
                <a:rPr lang="ru-RU" b="1" u="sng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Развивающие</a:t>
              </a:r>
              <a:r>
                <a:rPr lang="ru-RU" b="1" u="sng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lang="ru-RU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-Развивать мыслительные, речевые и творческие способности детей старшего дошкольного возраста; </a:t>
              </a:r>
            </a:p>
            <a:p>
              <a:pPr algn="just">
                <a:spcAft>
                  <a:spcPts val="800"/>
                </a:spcAft>
              </a:pP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-Развивать восприятие произведений литературы, живописи, музыки.</a:t>
              </a:r>
            </a:p>
            <a:p>
              <a:pPr algn="ctr">
                <a:spcAft>
                  <a:spcPts val="800"/>
                </a:spcAft>
              </a:pPr>
              <a:r>
                <a:rPr lang="ru-RU" b="1" u="sng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Воспитательные:</a:t>
              </a:r>
              <a:endParaRPr lang="ru-RU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Воспитывать нравственно-патриотические чувства, гордость за свою страну, любовь и заботливое отношение  к старшему поколению,  бережное отношение к семейным фотографиям и наградам;</a:t>
              </a:r>
            </a:p>
            <a:p>
              <a:pPr algn="just">
                <a:spcAft>
                  <a:spcPts val="800"/>
                </a:spcAft>
              </a:pP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Воспитывать чувство уважения и благодарности ко всем кто защищал Родину.</a:t>
              </a:r>
              <a:endParaRPr lang="ru-RU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xmlns="" id="{31F11023-D84A-D9C2-155C-ECA2C86EACA2}"/>
                </a:ext>
              </a:extLst>
            </p:cNvPr>
            <p:cNvSpPr/>
            <p:nvPr/>
          </p:nvSpPr>
          <p:spPr>
            <a:xfrm>
              <a:off x="138404" y="3440556"/>
              <a:ext cx="4051459" cy="3174846"/>
            </a:xfrm>
            <a:prstGeom prst="roundRect">
              <a:avLst>
                <a:gd name="adj" fmla="val 12808"/>
              </a:avLst>
            </a:prstGeom>
            <a:solidFill>
              <a:srgbClr val="003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 dirty="0" smtClean="0"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ru-RU" sz="2800" b="1" dirty="0" smtClean="0">
                  <a:latin typeface="Arial Black" panose="020B0A04020102020204" pitchFamily="34" charset="0"/>
                  <a:ea typeface="Inter 24pt Medium" panose="02000503000000020004" pitchFamily="2" charset="0"/>
                  <a:cs typeface="Arial" panose="020B0604020202020204" pitchFamily="34" charset="0"/>
                </a:rPr>
                <a:t>ПРОБЛЕМА</a:t>
              </a:r>
              <a:r>
                <a:rPr lang="ru-RU" sz="2800" b="1" dirty="0">
                  <a:latin typeface="Arial Black" panose="020B0A04020102020204" pitchFamily="34" charset="0"/>
                  <a:ea typeface="Inter 24pt Medium" panose="02000503000000020004" pitchFamily="2" charset="0"/>
                  <a:cs typeface="Arial" panose="020B0604020202020204" pitchFamily="34" charset="0"/>
                </a:rPr>
                <a:t>: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Недостаточная сформированность представлений у детей о подвиге защитников русской земли во время Великой Отечественной Войны, незнание детьми праздника - День Победы, о ветеранах Великой Отечественной </a:t>
              </a:r>
              <a:r>
                <a:rPr lang="ru-RU" sz="1800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Войны</a:t>
              </a:r>
              <a:r>
                <a:rPr lang="ru-RU" sz="1800" dirty="0">
                  <a:solidFill>
                    <a:schemeClr val="bg1">
                      <a:lumMod val="9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endParaRPr lang="ru-RU" sz="1600" b="1" dirty="0">
                <a:latin typeface="Arial" panose="020B0604020202020204" pitchFamily="34" charset="0"/>
                <a:ea typeface="Inter 24pt Medium" panose="02000503000000020004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8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BD44624-4A3C-F33D-637E-9513B277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E81E4CA8-E248-50E4-C31A-58E345E4E7A8}"/>
              </a:ext>
            </a:extLst>
          </p:cNvPr>
          <p:cNvSpPr/>
          <p:nvPr/>
        </p:nvSpPr>
        <p:spPr>
          <a:xfrm>
            <a:off x="106391" y="1087984"/>
            <a:ext cx="4982790" cy="5575644"/>
          </a:xfrm>
          <a:prstGeom prst="roundRect">
            <a:avLst>
              <a:gd name="adj" fmla="val 20066"/>
            </a:avLst>
          </a:prstGeom>
          <a:solidFill>
            <a:srgbClr val="003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уровне детей: </a:t>
            </a:r>
            <a:endParaRPr lang="ru-RU" sz="2800" b="1" dirty="0" smtClean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endParaRPr lang="ru-RU" sz="280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развитие познавательной активности у детей;</a:t>
            </a:r>
          </a:p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-проявление самостоятельности и инициативности в сюжетно-ролевых играх рассматривании иллюстраций, участие в беседах, проявление творчества;</a:t>
            </a:r>
          </a:p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-проявление уважительного отношения к участникам войны, труженикам тыла, бережного отношения к семейным фотографиям и реликвиям (медали, ордена и др.);</a:t>
            </a:r>
          </a:p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-понятие значимости мира на земле и его ценности для человека.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29491EEB-E831-97FF-8455-D62E4EEC8B81}"/>
              </a:ext>
            </a:extLst>
          </p:cNvPr>
          <p:cNvSpPr/>
          <p:nvPr/>
        </p:nvSpPr>
        <p:spPr>
          <a:xfrm>
            <a:off x="8975188" y="1087983"/>
            <a:ext cx="2983651" cy="5568207"/>
          </a:xfrm>
          <a:prstGeom prst="roundRect">
            <a:avLst>
              <a:gd name="adj" fmla="val 20066"/>
            </a:avLst>
          </a:prstGeom>
          <a:solidFill>
            <a:srgbClr val="003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уровне педагогов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-осуществление инновационной деятельности, повышение профессионального уровня, обобщение педагогического  опыта, пополнение методической «копилки» тематическими презентациями, пособиями, картотеками и др.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3EAE4DD1-169A-CA9C-585E-57500D85A0F3}"/>
              </a:ext>
            </a:extLst>
          </p:cNvPr>
          <p:cNvSpPr/>
          <p:nvPr/>
        </p:nvSpPr>
        <p:spPr>
          <a:xfrm>
            <a:off x="5338137" y="1080547"/>
            <a:ext cx="3388095" cy="5575644"/>
          </a:xfrm>
          <a:prstGeom prst="roundRect">
            <a:avLst>
              <a:gd name="adj" fmla="val 20066"/>
            </a:avLst>
          </a:prstGeom>
          <a:solidFill>
            <a:srgbClr val="003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уровне родителей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-реализация проекта повлияет на активную позицию по нравственно-патриотическому воспитанию своих детей, на повышение интереса по ознакомлению детей с подвигами народа и Победы в Великой Отечественной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Войне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D28F62-3A9E-BF02-452F-829DDD35F52C}"/>
              </a:ext>
            </a:extLst>
          </p:cNvPr>
          <p:cNvSpPr txBox="1"/>
          <p:nvPr/>
        </p:nvSpPr>
        <p:spPr>
          <a:xfrm>
            <a:off x="1538908" y="410876"/>
            <a:ext cx="91066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  <a:ea typeface="Inter 28pt ExtraBold" panose="02000503000000020004" pitchFamily="2" charset="0"/>
                <a:cs typeface="Arial" panose="020B0604020202020204" pitchFamily="34" charset="0"/>
              </a:rPr>
              <a:t>Планируемый результат: </a:t>
            </a:r>
          </a:p>
        </p:txBody>
      </p:sp>
    </p:spTree>
    <p:extLst>
      <p:ext uri="{BB962C8B-B14F-4D97-AF65-F5344CB8AC3E}">
        <p14:creationId xmlns:p14="http://schemas.microsoft.com/office/powerpoint/2010/main" val="24374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39808F2-9BE4-6532-8427-94F7F7AB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0D7ADD-4CE1-600C-9172-96D68C5567C1}"/>
              </a:ext>
            </a:extLst>
          </p:cNvPr>
          <p:cNvSpPr txBox="1"/>
          <p:nvPr/>
        </p:nvSpPr>
        <p:spPr>
          <a:xfrm>
            <a:off x="373679" y="601585"/>
            <a:ext cx="6653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КНИГА ПАМЯТИ </a:t>
            </a:r>
            <a:endParaRPr lang="ru-RU" sz="28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«Помнить, чтобы жизнь продолжалась»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024EB7-DBE6-B645-9EB4-17D7E61F050E}"/>
              </a:ext>
            </a:extLst>
          </p:cNvPr>
          <p:cNvSpPr txBox="1"/>
          <p:nvPr/>
        </p:nvSpPr>
        <p:spPr>
          <a:xfrm>
            <a:off x="647557" y="1777140"/>
            <a:ext cx="6105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 книге представлены воспоминания родителей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о</a:t>
            </a:r>
            <a:r>
              <a:rPr lang="ru-RU" dirty="0"/>
              <a:t>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своих героях Великой Отечественной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</a:t>
            </a:r>
            <a:endParaRPr lang="ru-RU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CF4068-19B9-473F-B8C9-FC42DF820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13" y="186612"/>
            <a:ext cx="4241409" cy="3181057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6FDB502-852C-4DE7-B983-29253A3E98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23308"/>
          <a:stretch/>
        </p:blipFill>
        <p:spPr>
          <a:xfrm>
            <a:off x="6106423" y="3621045"/>
            <a:ext cx="4241409" cy="2743200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E9FEE78-F83D-4E62-8C8A-47F5CECAA8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6493" r="21078"/>
          <a:stretch/>
        </p:blipFill>
        <p:spPr>
          <a:xfrm>
            <a:off x="1844168" y="3345956"/>
            <a:ext cx="3441845" cy="3293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86FFC2B-C8F3-548A-220A-C31B8836B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151A65-A41A-69BF-4C9D-AD8849FEB34B}"/>
              </a:ext>
            </a:extLst>
          </p:cNvPr>
          <p:cNvSpPr txBox="1"/>
          <p:nvPr/>
        </p:nvSpPr>
        <p:spPr>
          <a:xfrm>
            <a:off x="235941" y="1170548"/>
            <a:ext cx="5823665" cy="513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театрализованных постановок, </a:t>
            </a:r>
            <a:endParaRPr lang="ru-RU" sz="28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80-летию Победы в Великой Отечественной 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Войне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конкурса театрализованных постановок «Память застывшая в строках»</a:t>
            </a:r>
            <a:endParaRPr lang="ru-RU" sz="14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E7B376-B8E8-BD02-6BD1-6A09C70C07C8}"/>
              </a:ext>
            </a:extLst>
          </p:cNvPr>
          <p:cNvSpPr txBox="1"/>
          <p:nvPr/>
        </p:nvSpPr>
        <p:spPr>
          <a:xfrm>
            <a:off x="373677" y="4391461"/>
            <a:ext cx="4940002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6E802E-A19A-4A20-B879-273F5DA18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22814" r="2284"/>
          <a:stretch/>
        </p:blipFill>
        <p:spPr>
          <a:xfrm>
            <a:off x="6261622" y="1635865"/>
            <a:ext cx="5556701" cy="38461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836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B3C4A7B-688F-3D78-1034-898A62E9C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D25CB2-A4AB-662E-EE30-87D5B3DECB6A}"/>
              </a:ext>
            </a:extLst>
          </p:cNvPr>
          <p:cNvSpPr txBox="1"/>
          <p:nvPr/>
        </p:nvSpPr>
        <p:spPr>
          <a:xfrm>
            <a:off x="458085" y="320939"/>
            <a:ext cx="4986598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Режевской 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исторический музей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Б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ыла 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война»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6870FF-2DA3-8010-F140-B0BD231773E6}"/>
              </a:ext>
            </a:extLst>
          </p:cNvPr>
          <p:cNvSpPr txBox="1"/>
          <p:nvPr/>
        </p:nvSpPr>
        <p:spPr>
          <a:xfrm>
            <a:off x="6456098" y="320939"/>
            <a:ext cx="4986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</a:rPr>
              <a:t>Экскурсия 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0" i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</a:rPr>
              <a:t>Костинский </a:t>
            </a:r>
            <a:r>
              <a:rPr lang="ru-RU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</a:rPr>
              <a:t>историко-художественный музей </a:t>
            </a:r>
            <a:endParaRPr lang="ru-RU" sz="2000" b="0" i="0" dirty="0" smtClean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0" i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</a:rPr>
              <a:t>«</a:t>
            </a:r>
            <a:r>
              <a:rPr lang="ru-RU" sz="2000" b="0" i="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</a:rPr>
              <a:t>Памяти нашей Победы»</a:t>
            </a:r>
          </a:p>
          <a:p>
            <a:pPr algn="ctr"/>
            <a:endParaRPr lang="ru-RU" sz="2000" b="0" i="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0FF611-63AC-456B-B0EE-7DAC9FA64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" y="2080985"/>
            <a:ext cx="5535162" cy="4151372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AE6CDE-CF60-4504-BB56-EADBDCDA9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0985"/>
            <a:ext cx="5706794" cy="42800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3FC9D27-E24B-3273-DA99-DE5CFDB93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08EB1A-E4AC-8EF5-62BF-4118B700F999}"/>
              </a:ext>
            </a:extLst>
          </p:cNvPr>
          <p:cNvSpPr txBox="1"/>
          <p:nvPr/>
        </p:nvSpPr>
        <p:spPr>
          <a:xfrm>
            <a:off x="281130" y="266935"/>
            <a:ext cx="1151053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 рисунков </a:t>
            </a:r>
            <a:endParaRPr lang="ru-RU" sz="360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«Войну рисуют дети, родители и педагоги</a:t>
            </a: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spcAft>
                <a:spcPts val="1000"/>
              </a:spcAft>
            </a:pPr>
            <a:endParaRPr lang="ru-RU" sz="1400" b="1" dirty="0" smtClean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 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основу выставки легли впечатления детей, родителей и педагогов о Великой Отечественной 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Войне)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0AA277-B27B-4A04-9AA7-0D7C5D933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1" y="2920621"/>
            <a:ext cx="3790890" cy="3790890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D52BE9-DAC4-4910-A761-A727E320C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79" y="2892156"/>
            <a:ext cx="3691594" cy="3691594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75" y="2939803"/>
            <a:ext cx="3730827" cy="373082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2D5063F-4735-953E-6EC5-A7A582BC5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840710-D603-B845-ADAF-C198353A6FD5}"/>
              </a:ext>
            </a:extLst>
          </p:cNvPr>
          <p:cNvSpPr txBox="1"/>
          <p:nvPr/>
        </p:nvSpPr>
        <p:spPr>
          <a:xfrm>
            <a:off x="6578221" y="251133"/>
            <a:ext cx="4790364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Возложение цветов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Стенду </a:t>
            </a:r>
            <a:r>
              <a:rPr lang="ru-RU" sz="28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боевой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славы </a:t>
            </a:r>
            <a:r>
              <a:rPr lang="ru-RU" sz="2800" b="1" dirty="0" err="1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Режевлян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 сражались за Родину»</a:t>
            </a:r>
            <a:endParaRPr lang="ru-RU" sz="28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60E2CC-AAA1-BF3A-CF2B-C1BEFFD031B2}"/>
              </a:ext>
            </a:extLst>
          </p:cNvPr>
          <p:cNvSpPr txBox="1"/>
          <p:nvPr/>
        </p:nvSpPr>
        <p:spPr>
          <a:xfrm>
            <a:off x="373678" y="2727783"/>
            <a:ext cx="9295839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Inter 24pt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xmlns="" id="{15044611-DCE8-4016-80B3-308AA74C7616}"/>
              </a:ext>
            </a:extLst>
          </p:cNvPr>
          <p:cNvSpPr/>
          <p:nvPr/>
        </p:nvSpPr>
        <p:spPr>
          <a:xfrm>
            <a:off x="373676" y="2727783"/>
            <a:ext cx="5522915" cy="3100734"/>
          </a:xfrm>
          <a:prstGeom prst="roundRect">
            <a:avLst>
              <a:gd name="adj" fmla="val 163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Фото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Диаграмма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График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xmlns="" id="{D2293753-738E-4463-BF7A-3FA8FD1F2594}"/>
              </a:ext>
            </a:extLst>
          </p:cNvPr>
          <p:cNvSpPr/>
          <p:nvPr/>
        </p:nvSpPr>
        <p:spPr>
          <a:xfrm>
            <a:off x="6295407" y="2727783"/>
            <a:ext cx="5522915" cy="3100734"/>
          </a:xfrm>
          <a:prstGeom prst="roundRect">
            <a:avLst>
              <a:gd name="adj" fmla="val 163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Фото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Диаграмма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График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78EF9F-B5C8-421E-A69D-F84BE0F8E9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6"/>
          <a:stretch/>
        </p:blipFill>
        <p:spPr>
          <a:xfrm>
            <a:off x="6295407" y="2587106"/>
            <a:ext cx="5522915" cy="3709524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AAD0E18-01C6-4879-B757-D6F6494DC9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267728" y="2949275"/>
            <a:ext cx="5628863" cy="3709524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42F224-3B2C-4423-A134-666299B29E9D}"/>
              </a:ext>
            </a:extLst>
          </p:cNvPr>
          <p:cNvSpPr txBox="1"/>
          <p:nvPr/>
        </p:nvSpPr>
        <p:spPr>
          <a:xfrm>
            <a:off x="545911" y="105173"/>
            <a:ext cx="48974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Городская патриотическая акция «Свеча памяти»</a:t>
            </a:r>
          </a:p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Педагогический коллектив МАДОУ «Детский сад №30»</a:t>
            </a:r>
          </a:p>
        </p:txBody>
      </p:sp>
    </p:spTree>
    <p:extLst>
      <p:ext uri="{BB962C8B-B14F-4D97-AF65-F5344CB8AC3E}">
        <p14:creationId xmlns:p14="http://schemas.microsoft.com/office/powerpoint/2010/main" val="29727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546</Words>
  <Application>Microsoft Office PowerPoint</Application>
  <PresentationFormat>Широкоэкранный</PresentationFormat>
  <Paragraphs>104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Inter 24pt Medium</vt:lpstr>
      <vt:lpstr>Times New Roman</vt:lpstr>
      <vt:lpstr>Inter 18pt SemiBold</vt:lpstr>
      <vt:lpstr>Calibri Light</vt:lpstr>
      <vt:lpstr>Arial Black</vt:lpstr>
      <vt:lpstr>Inter 28pt Bold</vt:lpstr>
      <vt:lpstr>Tahoma</vt:lpstr>
      <vt:lpstr>Calibri</vt:lpstr>
      <vt:lpstr>Inter 28pt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Sergei Tsarkov</dc:creator>
  <cp:lastModifiedBy>Учетная запись Майкрософт</cp:lastModifiedBy>
  <cp:revision>85</cp:revision>
  <dcterms:created xsi:type="dcterms:W3CDTF">2024-08-12T21:37:33Z</dcterms:created>
  <dcterms:modified xsi:type="dcterms:W3CDTF">2026-04-13T17:32:23Z</dcterms:modified>
</cp:coreProperties>
</file>