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8"/>
  </p:notesMasterIdLst>
  <p:handoutMasterIdLst>
    <p:handoutMasterId r:id="rId9"/>
  </p:handoutMasterIdLst>
  <p:sldIdLst>
    <p:sldId id="341" r:id="rId2"/>
    <p:sldId id="362" r:id="rId3"/>
    <p:sldId id="356" r:id="rId4"/>
    <p:sldId id="364" r:id="rId5"/>
    <p:sldId id="344" r:id="rId6"/>
    <p:sldId id="365" r:id="rId7"/>
  </p:sldIdLst>
  <p:sldSz cx="12192000" cy="6858000"/>
  <p:notesSz cx="9942513" cy="6761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5" autoAdjust="0"/>
    <p:restoredTop sz="93015" autoAdjust="0"/>
  </p:normalViewPr>
  <p:slideViewPr>
    <p:cSldViewPr snapToGrid="0">
      <p:cViewPr>
        <p:scale>
          <a:sx n="115" d="100"/>
          <a:sy n="115" d="100"/>
        </p:scale>
        <p:origin x="-258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8422" cy="339232"/>
          </a:xfrm>
          <a:prstGeom prst="rect">
            <a:avLst/>
          </a:prstGeom>
        </p:spPr>
        <p:txBody>
          <a:bodyPr vert="horz" lIns="91128" tIns="45565" rIns="91128" bIns="4556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1790" y="1"/>
            <a:ext cx="4308422" cy="339232"/>
          </a:xfrm>
          <a:prstGeom prst="rect">
            <a:avLst/>
          </a:prstGeom>
        </p:spPr>
        <p:txBody>
          <a:bodyPr vert="horz" lIns="91128" tIns="45565" rIns="91128" bIns="45565" rtlCol="0"/>
          <a:lstStyle>
            <a:lvl1pPr algn="r">
              <a:defRPr sz="1200"/>
            </a:lvl1pPr>
          </a:lstStyle>
          <a:p>
            <a:fld id="{4B391795-1F9A-4A97-8A1D-C5D6CF13138A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21933"/>
            <a:ext cx="4308422" cy="339231"/>
          </a:xfrm>
          <a:prstGeom prst="rect">
            <a:avLst/>
          </a:prstGeom>
        </p:spPr>
        <p:txBody>
          <a:bodyPr vert="horz" lIns="91128" tIns="45565" rIns="91128" bIns="4556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1790" y="6421933"/>
            <a:ext cx="4308422" cy="339231"/>
          </a:xfrm>
          <a:prstGeom prst="rect">
            <a:avLst/>
          </a:prstGeom>
        </p:spPr>
        <p:txBody>
          <a:bodyPr vert="horz" lIns="91128" tIns="45565" rIns="91128" bIns="45565" rtlCol="0" anchor="b"/>
          <a:lstStyle>
            <a:lvl1pPr algn="r">
              <a:defRPr sz="1200"/>
            </a:lvl1pPr>
          </a:lstStyle>
          <a:p>
            <a:fld id="{428CFD5D-AF5B-4468-8A11-42B2C977B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737024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8422" cy="338813"/>
          </a:xfrm>
          <a:prstGeom prst="rect">
            <a:avLst/>
          </a:prstGeom>
        </p:spPr>
        <p:txBody>
          <a:bodyPr vert="horz" lIns="91128" tIns="45565" rIns="91128" bIns="4556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1790" y="0"/>
            <a:ext cx="4308422" cy="338813"/>
          </a:xfrm>
          <a:prstGeom prst="rect">
            <a:avLst/>
          </a:prstGeom>
        </p:spPr>
        <p:txBody>
          <a:bodyPr vert="horz" lIns="91128" tIns="45565" rIns="91128" bIns="45565" rtlCol="0"/>
          <a:lstStyle>
            <a:lvl1pPr algn="r">
              <a:defRPr sz="1200"/>
            </a:lvl1pPr>
          </a:lstStyle>
          <a:p>
            <a:fld id="{ED455962-CB60-4B8D-9343-391528E28BC5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44550"/>
            <a:ext cx="4056063" cy="22812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28" tIns="45565" rIns="91128" bIns="4556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252" y="3254337"/>
            <a:ext cx="7954010" cy="2661951"/>
          </a:xfrm>
          <a:prstGeom prst="rect">
            <a:avLst/>
          </a:prstGeom>
        </p:spPr>
        <p:txBody>
          <a:bodyPr vert="horz" lIns="91128" tIns="45565" rIns="91128" bIns="4556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22351"/>
            <a:ext cx="4308422" cy="338813"/>
          </a:xfrm>
          <a:prstGeom prst="rect">
            <a:avLst/>
          </a:prstGeom>
        </p:spPr>
        <p:txBody>
          <a:bodyPr vert="horz" lIns="91128" tIns="45565" rIns="91128" bIns="4556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1790" y="6422351"/>
            <a:ext cx="4308422" cy="338813"/>
          </a:xfrm>
          <a:prstGeom prst="rect">
            <a:avLst/>
          </a:prstGeom>
        </p:spPr>
        <p:txBody>
          <a:bodyPr vert="horz" lIns="91128" tIns="45565" rIns="91128" bIns="45565" rtlCol="0" anchor="b"/>
          <a:lstStyle>
            <a:lvl1pPr algn="r">
              <a:defRPr sz="1200"/>
            </a:lvl1pPr>
          </a:lstStyle>
          <a:p>
            <a:fld id="{E157D74B-48E1-43A1-85A1-8781223B76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0354315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D74B-48E1-43A1-85A1-8781223B76D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2140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по центр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Линия"/>
          <p:cNvSpPr/>
          <p:nvPr/>
        </p:nvSpPr>
        <p:spPr>
          <a:xfrm>
            <a:off x="381000" y="3422650"/>
            <a:ext cx="11430000" cy="0"/>
          </a:xfrm>
          <a:prstGeom prst="line">
            <a:avLst/>
          </a:prstGeom>
          <a:ln w="12700">
            <a:solidFill>
              <a:schemeClr val="accent1">
                <a:hueOff val="109193"/>
                <a:satOff val="-4874"/>
                <a:lumOff val="12971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l" defTabSz="2286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/>
          </a:p>
        </p:txBody>
      </p:sp>
      <p:sp>
        <p:nvSpPr>
          <p:cNvPr id="39" name="Линия"/>
          <p:cNvSpPr/>
          <p:nvPr/>
        </p:nvSpPr>
        <p:spPr>
          <a:xfrm>
            <a:off x="381000" y="3454400"/>
            <a:ext cx="11430000" cy="0"/>
          </a:xfrm>
          <a:prstGeom prst="line">
            <a:avLst/>
          </a:prstGeom>
          <a:ln w="12700">
            <a:solidFill>
              <a:schemeClr val="accent1">
                <a:hueOff val="109193"/>
                <a:satOff val="-4874"/>
                <a:lumOff val="12971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l" defTabSz="2286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/>
          </a:p>
        </p:txBody>
      </p:sp>
      <p:sp>
        <p:nvSpPr>
          <p:cNvPr id="40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336550" y="1847850"/>
            <a:ext cx="11525250" cy="1479550"/>
          </a:xfrm>
          <a:prstGeom prst="rect">
            <a:avLst/>
          </a:prstGeom>
        </p:spPr>
        <p:txBody>
          <a:bodyPr anchor="b"/>
          <a:lstStyle/>
          <a:p>
            <a:r>
              <a:t>Текст заголовка</a:t>
            </a:r>
          </a:p>
        </p:txBody>
      </p:sp>
      <p:sp>
        <p:nvSpPr>
          <p:cNvPr id="4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0468649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вертикаль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Сгруппировать"/>
          <p:cNvGrpSpPr/>
          <p:nvPr/>
        </p:nvGrpSpPr>
        <p:grpSpPr>
          <a:xfrm>
            <a:off x="336550" y="3708400"/>
            <a:ext cx="5454650" cy="31750"/>
            <a:chOff x="0" y="0"/>
            <a:chExt cx="10909299" cy="63500"/>
          </a:xfrm>
        </p:grpSpPr>
        <p:sp>
          <p:nvSpPr>
            <p:cNvPr id="48" name="Линия"/>
            <p:cNvSpPr/>
            <p:nvPr/>
          </p:nvSpPr>
          <p:spPr>
            <a:xfrm>
              <a:off x="0" y="0"/>
              <a:ext cx="10909300" cy="0"/>
            </a:xfrm>
            <a:prstGeom prst="line">
              <a:avLst/>
            </a:prstGeom>
            <a:noFill/>
            <a:ln w="12700" cap="flat">
              <a:solidFill>
                <a:schemeClr val="accent1">
                  <a:hueOff val="109193"/>
                  <a:satOff val="-4874"/>
                  <a:lumOff val="12971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228600">
                <a:defRPr sz="1200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endParaRPr sz="600"/>
            </a:p>
          </p:txBody>
        </p:sp>
        <p:sp>
          <p:nvSpPr>
            <p:cNvPr id="49" name="Линия"/>
            <p:cNvSpPr/>
            <p:nvPr/>
          </p:nvSpPr>
          <p:spPr>
            <a:xfrm>
              <a:off x="0" y="63500"/>
              <a:ext cx="10909300" cy="0"/>
            </a:xfrm>
            <a:prstGeom prst="line">
              <a:avLst/>
            </a:prstGeom>
            <a:noFill/>
            <a:ln w="12700" cap="flat">
              <a:solidFill>
                <a:schemeClr val="accent1">
                  <a:hueOff val="109193"/>
                  <a:satOff val="-4874"/>
                  <a:lumOff val="12971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228600">
                <a:defRPr sz="1200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endParaRPr sz="600"/>
            </a:p>
          </p:txBody>
        </p:sp>
      </p:grpSp>
      <p:sp>
        <p:nvSpPr>
          <p:cNvPr id="51" name="108177208_1914x1620.jpeg"/>
          <p:cNvSpPr>
            <a:spLocks noGrp="1"/>
          </p:cNvSpPr>
          <p:nvPr>
            <p:ph type="pic" idx="21"/>
          </p:nvPr>
        </p:nvSpPr>
        <p:spPr>
          <a:xfrm>
            <a:off x="5441950" y="0"/>
            <a:ext cx="81026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5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336550" y="1358900"/>
            <a:ext cx="5454650" cy="2279650"/>
          </a:xfrm>
          <a:prstGeom prst="rect">
            <a:avLst/>
          </a:prstGeom>
        </p:spPr>
        <p:txBody>
          <a:bodyPr anchor="b"/>
          <a:lstStyle/>
          <a:p>
            <a:r>
              <a:t>Текст заголовка</a:t>
            </a:r>
          </a:p>
        </p:txBody>
      </p:sp>
      <p:sp>
        <p:nvSpPr>
          <p:cNvPr id="53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336550" y="3803650"/>
            <a:ext cx="5454650" cy="2368550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700"/>
              </a:spcBef>
              <a:buClrTx/>
              <a:buSzTx/>
              <a:buFontTx/>
              <a:buNone/>
              <a:defRPr sz="1600">
                <a:solidFill>
                  <a:srgbClr val="5C86B9"/>
                </a:solidFill>
              </a:defRPr>
            </a:lvl1pPr>
            <a:lvl2pPr marL="0" indent="0">
              <a:spcBef>
                <a:spcPts val="700"/>
              </a:spcBef>
              <a:buClrTx/>
              <a:buSzTx/>
              <a:buFontTx/>
              <a:buNone/>
              <a:defRPr sz="1600">
                <a:solidFill>
                  <a:srgbClr val="5C86B9"/>
                </a:solidFill>
              </a:defRPr>
            </a:lvl2pPr>
            <a:lvl3pPr marL="0" indent="0">
              <a:spcBef>
                <a:spcPts val="700"/>
              </a:spcBef>
              <a:buClrTx/>
              <a:buSzTx/>
              <a:buFontTx/>
              <a:buNone/>
              <a:defRPr sz="1600">
                <a:solidFill>
                  <a:srgbClr val="5C86B9"/>
                </a:solidFill>
              </a:defRPr>
            </a:lvl3pPr>
            <a:lvl4pPr marL="0" indent="0">
              <a:spcBef>
                <a:spcPts val="700"/>
              </a:spcBef>
              <a:buClrTx/>
              <a:buSzTx/>
              <a:buFontTx/>
              <a:buNone/>
              <a:defRPr sz="1600">
                <a:solidFill>
                  <a:srgbClr val="5C86B9"/>
                </a:solidFill>
              </a:defRPr>
            </a:lvl4pPr>
            <a:lvl5pPr marL="0" indent="0">
              <a:spcBef>
                <a:spcPts val="700"/>
              </a:spcBef>
              <a:buClrTx/>
              <a:buSzTx/>
              <a:buFontTx/>
              <a:buNone/>
              <a:defRPr sz="1600">
                <a:solidFill>
                  <a:srgbClr val="5C86B9"/>
                </a:solidFill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38100" dist="15537" dir="5392174" rotWithShape="0">
                    <a:srgbClr val="000000">
                      <a:alpha val="78421"/>
                    </a:srgbClr>
                  </a:outerShdw>
                </a:effectLst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78843358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сверх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6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8733526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, пункты и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Линия"/>
          <p:cNvSpPr/>
          <p:nvPr/>
        </p:nvSpPr>
        <p:spPr>
          <a:xfrm>
            <a:off x="381000" y="1803400"/>
            <a:ext cx="5334000" cy="0"/>
          </a:xfrm>
          <a:prstGeom prst="line">
            <a:avLst/>
          </a:prstGeom>
          <a:ln w="12700">
            <a:solidFill>
              <a:schemeClr val="accent1">
                <a:hueOff val="109193"/>
                <a:satOff val="-4874"/>
                <a:lumOff val="12971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l" defTabSz="2286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/>
          </a:p>
        </p:txBody>
      </p:sp>
      <p:sp>
        <p:nvSpPr>
          <p:cNvPr id="79" name="Линия"/>
          <p:cNvSpPr/>
          <p:nvPr/>
        </p:nvSpPr>
        <p:spPr>
          <a:xfrm>
            <a:off x="381000" y="1841500"/>
            <a:ext cx="5334000" cy="0"/>
          </a:xfrm>
          <a:prstGeom prst="line">
            <a:avLst/>
          </a:prstGeom>
          <a:ln w="12700">
            <a:solidFill>
              <a:schemeClr val="accent1">
                <a:hueOff val="109193"/>
                <a:satOff val="-4874"/>
                <a:lumOff val="12971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l" defTabSz="2286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/>
          </a:p>
        </p:txBody>
      </p:sp>
      <p:sp>
        <p:nvSpPr>
          <p:cNvPr id="80" name="82919805_1547x1977.jpg"/>
          <p:cNvSpPr>
            <a:spLocks noGrp="1"/>
          </p:cNvSpPr>
          <p:nvPr>
            <p:ph type="pic" idx="21"/>
          </p:nvPr>
        </p:nvSpPr>
        <p:spPr>
          <a:xfrm>
            <a:off x="5683250" y="-755650"/>
            <a:ext cx="6546850" cy="836659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336550" y="311150"/>
            <a:ext cx="5454650" cy="1435100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82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336550" y="2095500"/>
            <a:ext cx="5454650" cy="4445000"/>
          </a:xfrm>
          <a:prstGeom prst="rect">
            <a:avLst/>
          </a:prstGeom>
        </p:spPr>
        <p:txBody>
          <a:bodyPr/>
          <a:lstStyle>
            <a:lvl1pPr marL="285750" indent="-285750">
              <a:spcBef>
                <a:spcPts val="2650"/>
              </a:spcBef>
              <a:defRPr sz="2100"/>
            </a:lvl1pPr>
            <a:lvl2pPr marL="571500" indent="-285750">
              <a:spcBef>
                <a:spcPts val="2650"/>
              </a:spcBef>
              <a:defRPr sz="2100"/>
            </a:lvl2pPr>
            <a:lvl3pPr marL="857250" indent="-285750">
              <a:spcBef>
                <a:spcPts val="2650"/>
              </a:spcBef>
              <a:defRPr sz="2100"/>
            </a:lvl3pPr>
            <a:lvl4pPr marL="1143000" indent="-285750">
              <a:spcBef>
                <a:spcPts val="2650"/>
              </a:spcBef>
              <a:defRPr sz="2100"/>
            </a:lvl4pPr>
            <a:lvl5pPr marL="1428750" indent="-285750">
              <a:spcBef>
                <a:spcPts val="2650"/>
              </a:spcBef>
              <a:defRPr sz="21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8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38100" dist="15537" dir="5392174" rotWithShape="0">
                    <a:srgbClr val="000000">
                      <a:alpha val="78421"/>
                    </a:srgbClr>
                  </a:outerShdw>
                </a:effectLst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7039193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 (3 шт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82919805_1547x1977.jpg"/>
          <p:cNvSpPr>
            <a:spLocks noGrp="1"/>
          </p:cNvSpPr>
          <p:nvPr>
            <p:ph type="pic" sz="half" idx="21"/>
          </p:nvPr>
        </p:nvSpPr>
        <p:spPr>
          <a:xfrm>
            <a:off x="7880350" y="2497616"/>
            <a:ext cx="3702050" cy="473106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99" name="Изображен."/>
          <p:cNvSpPr>
            <a:spLocks noGrp="1"/>
          </p:cNvSpPr>
          <p:nvPr>
            <p:ph type="pic" sz="quarter" idx="22"/>
          </p:nvPr>
        </p:nvSpPr>
        <p:spPr>
          <a:xfrm>
            <a:off x="7791450" y="476250"/>
            <a:ext cx="3886200" cy="277499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0" name="108177208_1914x1620.jpeg"/>
          <p:cNvSpPr>
            <a:spLocks noGrp="1"/>
          </p:cNvSpPr>
          <p:nvPr>
            <p:ph type="pic" idx="23"/>
          </p:nvPr>
        </p:nvSpPr>
        <p:spPr>
          <a:xfrm>
            <a:off x="603250" y="244289"/>
            <a:ext cx="7086600" cy="599806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24863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77471611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«Введите цитату здесь»."/>
          <p:cNvSpPr txBox="1">
            <a:spLocks noGrp="1"/>
          </p:cNvSpPr>
          <p:nvPr>
            <p:ph type="body" sz="quarter" idx="21"/>
          </p:nvPr>
        </p:nvSpPr>
        <p:spPr>
          <a:xfrm>
            <a:off x="1193800" y="3031971"/>
            <a:ext cx="9810750" cy="425758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2650"/>
              </a:spcBef>
              <a:buClrTx/>
              <a:buSzTx/>
              <a:buFontTx/>
              <a:buNone/>
              <a:defRPr sz="2100"/>
            </a:lvl1pPr>
          </a:lstStyle>
          <a:p>
            <a:r>
              <a:t>«Введите цитату здесь». </a:t>
            </a:r>
          </a:p>
        </p:txBody>
      </p:sp>
      <p:sp>
        <p:nvSpPr>
          <p:cNvPr id="109" name="— Иван Арсентьев"/>
          <p:cNvSpPr txBox="1">
            <a:spLocks noGrp="1"/>
          </p:cNvSpPr>
          <p:nvPr>
            <p:ph type="body" sz="quarter" idx="22"/>
          </p:nvPr>
        </p:nvSpPr>
        <p:spPr>
          <a:xfrm>
            <a:off x="1193800" y="4476750"/>
            <a:ext cx="9810750" cy="425758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850"/>
              </a:spcBef>
              <a:buClrTx/>
              <a:buSzTx/>
              <a:buFontTx/>
              <a:buNone/>
              <a:defRPr sz="2100" i="1">
                <a:solidFill>
                  <a:srgbClr val="5C86B9"/>
                </a:solidFill>
              </a:defRPr>
            </a:lvl1pPr>
          </a:lstStyle>
          <a:p>
            <a:r>
              <a:t>— Иван Арсентьев</a:t>
            </a:r>
          </a:p>
        </p:txBody>
      </p:sp>
      <p:sp>
        <p:nvSpPr>
          <p:cNvPr id="11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24863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49179654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Изображен."/>
          <p:cNvSpPr>
            <a:spLocks noGrp="1"/>
          </p:cNvSpPr>
          <p:nvPr>
            <p:ph type="pic" idx="21"/>
          </p:nvPr>
        </p:nvSpPr>
        <p:spPr>
          <a:xfrm>
            <a:off x="0" y="-914400"/>
            <a:ext cx="12192000" cy="87079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1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38100" dist="15537" dir="5392174" rotWithShape="0">
                    <a:srgbClr val="000000">
                      <a:alpha val="78421"/>
                    </a:srgbClr>
                  </a:outerShdw>
                </a:effectLst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1528143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24863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77946804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rgbClr val="FFFF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Линия"/>
          <p:cNvSpPr/>
          <p:nvPr/>
        </p:nvSpPr>
        <p:spPr>
          <a:xfrm>
            <a:off x="381000" y="1803400"/>
            <a:ext cx="11430000" cy="0"/>
          </a:xfrm>
          <a:prstGeom prst="line">
            <a:avLst/>
          </a:prstGeom>
          <a:ln w="12700">
            <a:solidFill>
              <a:schemeClr val="accent1">
                <a:hueOff val="109193"/>
                <a:satOff val="-4874"/>
                <a:lumOff val="12971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l" defTabSz="2286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/>
          </a:p>
        </p:txBody>
      </p:sp>
      <p:sp>
        <p:nvSpPr>
          <p:cNvPr id="3" name="Линия"/>
          <p:cNvSpPr/>
          <p:nvPr/>
        </p:nvSpPr>
        <p:spPr>
          <a:xfrm>
            <a:off x="381000" y="1841500"/>
            <a:ext cx="11430000" cy="0"/>
          </a:xfrm>
          <a:prstGeom prst="line">
            <a:avLst/>
          </a:prstGeom>
          <a:ln w="12700">
            <a:solidFill>
              <a:schemeClr val="accent1">
                <a:hueOff val="109193"/>
                <a:satOff val="-4874"/>
                <a:lumOff val="12971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l" defTabSz="2286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/>
          </a:p>
        </p:txBody>
      </p:sp>
      <p:sp>
        <p:nvSpPr>
          <p:cNvPr id="4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336550" y="311150"/>
            <a:ext cx="11525250" cy="1435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5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336550" y="2095500"/>
            <a:ext cx="11525250" cy="444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6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1614150" y="6471241"/>
            <a:ext cx="274114" cy="27186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ctr">
            <a:spAutoFit/>
          </a:bodyPr>
          <a:lstStyle>
            <a:lvl1pPr>
              <a:defRPr sz="1100">
                <a:solidFill>
                  <a:schemeClr val="accent1">
                    <a:hueOff val="54750"/>
                    <a:satOff val="-1697"/>
                    <a:lumOff val="-18038"/>
                  </a:schemeClr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66972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8" r:id="rId4"/>
    <p:sldLayoutId id="2147483670" r:id="rId5"/>
    <p:sldLayoutId id="2147483671" r:id="rId6"/>
    <p:sldLayoutId id="2147483672" r:id="rId7"/>
    <p:sldLayoutId id="2147483673" r:id="rId8"/>
  </p:sldLayoutIdLst>
  <p:transition spd="med"/>
  <p:hf hdr="0" dt="0"/>
  <p:txStyles>
    <p:titleStyle>
      <a:lvl1pPr marL="0" marR="0" indent="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-90" baseline="0">
          <a:solidFill>
            <a:schemeClr val="accent1">
              <a:hueOff val="54750"/>
              <a:satOff val="-1697"/>
              <a:lumOff val="-18038"/>
            </a:schemeClr>
          </a:solidFill>
          <a:uFillTx/>
          <a:latin typeface="+mn-lt"/>
          <a:ea typeface="+mn-ea"/>
          <a:cs typeface="+mn-cs"/>
          <a:sym typeface="Baskerville"/>
        </a:defRPr>
      </a:lvl1pPr>
      <a:lvl2pPr marL="0" marR="0" indent="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-90" baseline="0">
          <a:solidFill>
            <a:schemeClr val="accent1">
              <a:hueOff val="54750"/>
              <a:satOff val="-1697"/>
              <a:lumOff val="-18038"/>
            </a:schemeClr>
          </a:solidFill>
          <a:uFillTx/>
          <a:latin typeface="+mn-lt"/>
          <a:ea typeface="+mn-ea"/>
          <a:cs typeface="+mn-cs"/>
          <a:sym typeface="Baskerville"/>
        </a:defRPr>
      </a:lvl2pPr>
      <a:lvl3pPr marL="0" marR="0" indent="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-90" baseline="0">
          <a:solidFill>
            <a:schemeClr val="accent1">
              <a:hueOff val="54750"/>
              <a:satOff val="-1697"/>
              <a:lumOff val="-18038"/>
            </a:schemeClr>
          </a:solidFill>
          <a:uFillTx/>
          <a:latin typeface="+mn-lt"/>
          <a:ea typeface="+mn-ea"/>
          <a:cs typeface="+mn-cs"/>
          <a:sym typeface="Baskerville"/>
        </a:defRPr>
      </a:lvl3pPr>
      <a:lvl4pPr marL="0" marR="0" indent="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-90" baseline="0">
          <a:solidFill>
            <a:schemeClr val="accent1">
              <a:hueOff val="54750"/>
              <a:satOff val="-1697"/>
              <a:lumOff val="-18038"/>
            </a:schemeClr>
          </a:solidFill>
          <a:uFillTx/>
          <a:latin typeface="+mn-lt"/>
          <a:ea typeface="+mn-ea"/>
          <a:cs typeface="+mn-cs"/>
          <a:sym typeface="Baskerville"/>
        </a:defRPr>
      </a:lvl4pPr>
      <a:lvl5pPr marL="0" marR="0" indent="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-90" baseline="0">
          <a:solidFill>
            <a:schemeClr val="accent1">
              <a:hueOff val="54750"/>
              <a:satOff val="-1697"/>
              <a:lumOff val="-18038"/>
            </a:schemeClr>
          </a:solidFill>
          <a:uFillTx/>
          <a:latin typeface="+mn-lt"/>
          <a:ea typeface="+mn-ea"/>
          <a:cs typeface="+mn-cs"/>
          <a:sym typeface="Baskerville"/>
        </a:defRPr>
      </a:lvl5pPr>
      <a:lvl6pPr marL="0" marR="0" indent="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-90" baseline="0">
          <a:solidFill>
            <a:schemeClr val="accent1">
              <a:hueOff val="54750"/>
              <a:satOff val="-1697"/>
              <a:lumOff val="-18038"/>
            </a:schemeClr>
          </a:solidFill>
          <a:uFillTx/>
          <a:latin typeface="+mn-lt"/>
          <a:ea typeface="+mn-ea"/>
          <a:cs typeface="+mn-cs"/>
          <a:sym typeface="Baskerville"/>
        </a:defRPr>
      </a:lvl6pPr>
      <a:lvl7pPr marL="0" marR="0" indent="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-90" baseline="0">
          <a:solidFill>
            <a:schemeClr val="accent1">
              <a:hueOff val="54750"/>
              <a:satOff val="-1697"/>
              <a:lumOff val="-18038"/>
            </a:schemeClr>
          </a:solidFill>
          <a:uFillTx/>
          <a:latin typeface="+mn-lt"/>
          <a:ea typeface="+mn-ea"/>
          <a:cs typeface="+mn-cs"/>
          <a:sym typeface="Baskerville"/>
        </a:defRPr>
      </a:lvl7pPr>
      <a:lvl8pPr marL="0" marR="0" indent="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-90" baseline="0">
          <a:solidFill>
            <a:schemeClr val="accent1">
              <a:hueOff val="54750"/>
              <a:satOff val="-1697"/>
              <a:lumOff val="-18038"/>
            </a:schemeClr>
          </a:solidFill>
          <a:uFillTx/>
          <a:latin typeface="+mn-lt"/>
          <a:ea typeface="+mn-ea"/>
          <a:cs typeface="+mn-cs"/>
          <a:sym typeface="Baskerville"/>
        </a:defRPr>
      </a:lvl8pPr>
      <a:lvl9pPr marL="0" marR="0" indent="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-90" baseline="0">
          <a:solidFill>
            <a:schemeClr val="accent1">
              <a:hueOff val="54750"/>
              <a:satOff val="-1697"/>
              <a:lumOff val="-18038"/>
            </a:schemeClr>
          </a:solidFill>
          <a:uFillTx/>
          <a:latin typeface="+mn-lt"/>
          <a:ea typeface="+mn-ea"/>
          <a:cs typeface="+mn-cs"/>
          <a:sym typeface="Baskerville"/>
        </a:defRPr>
      </a:lvl9pPr>
    </p:titleStyle>
    <p:bodyStyle>
      <a:lvl1pPr marL="368300" marR="0" indent="-368300" algn="l" defTabSz="412750" rtl="0" latinLnBrk="0">
        <a:lnSpc>
          <a:spcPct val="100000"/>
        </a:lnSpc>
        <a:spcBef>
          <a:spcPts val="2950"/>
        </a:spcBef>
        <a:spcAft>
          <a:spcPts val="0"/>
        </a:spcAft>
        <a:buClr>
          <a:srgbClr val="5C86B9"/>
        </a:buClr>
        <a:buSzPct val="70000"/>
        <a:buFont typeface="Zapf Dingbats"/>
        <a:buChar char="✤"/>
        <a:tabLst/>
        <a:defRPr sz="2600" b="0" i="0" u="none" strike="noStrike" cap="none" spc="0" baseline="0">
          <a:solidFill>
            <a:srgbClr val="000000"/>
          </a:solidFill>
          <a:uFillTx/>
          <a:latin typeface="Palatino"/>
          <a:ea typeface="Palatino"/>
          <a:cs typeface="Palatino"/>
          <a:sym typeface="Palatino"/>
        </a:defRPr>
      </a:lvl1pPr>
      <a:lvl2pPr marL="736600" marR="0" indent="-368300" algn="l" defTabSz="412750" rtl="0" latinLnBrk="0">
        <a:lnSpc>
          <a:spcPct val="100000"/>
        </a:lnSpc>
        <a:spcBef>
          <a:spcPts val="2950"/>
        </a:spcBef>
        <a:spcAft>
          <a:spcPts val="0"/>
        </a:spcAft>
        <a:buClr>
          <a:srgbClr val="5C86B9"/>
        </a:buClr>
        <a:buSzPct val="70000"/>
        <a:buFont typeface="Zapf Dingbats"/>
        <a:buChar char="✤"/>
        <a:tabLst/>
        <a:defRPr sz="2600" b="0" i="0" u="none" strike="noStrike" cap="none" spc="0" baseline="0">
          <a:solidFill>
            <a:srgbClr val="000000"/>
          </a:solidFill>
          <a:uFillTx/>
          <a:latin typeface="Palatino"/>
          <a:ea typeface="Palatino"/>
          <a:cs typeface="Palatino"/>
          <a:sym typeface="Palatino"/>
        </a:defRPr>
      </a:lvl2pPr>
      <a:lvl3pPr marL="1104900" marR="0" indent="-368300" algn="l" defTabSz="412750" rtl="0" latinLnBrk="0">
        <a:lnSpc>
          <a:spcPct val="100000"/>
        </a:lnSpc>
        <a:spcBef>
          <a:spcPts val="2950"/>
        </a:spcBef>
        <a:spcAft>
          <a:spcPts val="0"/>
        </a:spcAft>
        <a:buClr>
          <a:srgbClr val="5C86B9"/>
        </a:buClr>
        <a:buSzPct val="70000"/>
        <a:buFont typeface="Zapf Dingbats"/>
        <a:buChar char="✤"/>
        <a:tabLst/>
        <a:defRPr sz="2600" b="0" i="0" u="none" strike="noStrike" cap="none" spc="0" baseline="0">
          <a:solidFill>
            <a:srgbClr val="000000"/>
          </a:solidFill>
          <a:uFillTx/>
          <a:latin typeface="Palatino"/>
          <a:ea typeface="Palatino"/>
          <a:cs typeface="Palatino"/>
          <a:sym typeface="Palatino"/>
        </a:defRPr>
      </a:lvl3pPr>
      <a:lvl4pPr marL="1473200" marR="0" indent="-368300" algn="l" defTabSz="412750" rtl="0" latinLnBrk="0">
        <a:lnSpc>
          <a:spcPct val="100000"/>
        </a:lnSpc>
        <a:spcBef>
          <a:spcPts val="2950"/>
        </a:spcBef>
        <a:spcAft>
          <a:spcPts val="0"/>
        </a:spcAft>
        <a:buClr>
          <a:srgbClr val="5C86B9"/>
        </a:buClr>
        <a:buSzPct val="70000"/>
        <a:buFont typeface="Zapf Dingbats"/>
        <a:buChar char="✤"/>
        <a:tabLst/>
        <a:defRPr sz="2600" b="0" i="0" u="none" strike="noStrike" cap="none" spc="0" baseline="0">
          <a:solidFill>
            <a:srgbClr val="000000"/>
          </a:solidFill>
          <a:uFillTx/>
          <a:latin typeface="Palatino"/>
          <a:ea typeface="Palatino"/>
          <a:cs typeface="Palatino"/>
          <a:sym typeface="Palatino"/>
        </a:defRPr>
      </a:lvl4pPr>
      <a:lvl5pPr marL="1841500" marR="0" indent="-368300" algn="l" defTabSz="412750" rtl="0" latinLnBrk="0">
        <a:lnSpc>
          <a:spcPct val="100000"/>
        </a:lnSpc>
        <a:spcBef>
          <a:spcPts val="2950"/>
        </a:spcBef>
        <a:spcAft>
          <a:spcPts val="0"/>
        </a:spcAft>
        <a:buClr>
          <a:srgbClr val="5C86B9"/>
        </a:buClr>
        <a:buSzPct val="70000"/>
        <a:buFont typeface="Zapf Dingbats"/>
        <a:buChar char="✤"/>
        <a:tabLst/>
        <a:defRPr sz="2600" b="0" i="0" u="none" strike="noStrike" cap="none" spc="0" baseline="0">
          <a:solidFill>
            <a:srgbClr val="000000"/>
          </a:solidFill>
          <a:uFillTx/>
          <a:latin typeface="Palatino"/>
          <a:ea typeface="Palatino"/>
          <a:cs typeface="Palatino"/>
          <a:sym typeface="Palatino"/>
        </a:defRPr>
      </a:lvl5pPr>
      <a:lvl6pPr marL="2209800" marR="0" indent="-368300" algn="l" defTabSz="412750" rtl="0" latinLnBrk="0">
        <a:lnSpc>
          <a:spcPct val="100000"/>
        </a:lnSpc>
        <a:spcBef>
          <a:spcPts val="2950"/>
        </a:spcBef>
        <a:spcAft>
          <a:spcPts val="0"/>
        </a:spcAft>
        <a:buClr>
          <a:srgbClr val="5C86B9"/>
        </a:buClr>
        <a:buSzPct val="70000"/>
        <a:buFont typeface="Zapf Dingbats"/>
        <a:buChar char="✤"/>
        <a:tabLst/>
        <a:defRPr sz="2600" b="0" i="0" u="none" strike="noStrike" cap="none" spc="0" baseline="0">
          <a:solidFill>
            <a:srgbClr val="000000"/>
          </a:solidFill>
          <a:uFillTx/>
          <a:latin typeface="Palatino"/>
          <a:ea typeface="Palatino"/>
          <a:cs typeface="Palatino"/>
          <a:sym typeface="Palatino"/>
        </a:defRPr>
      </a:lvl6pPr>
      <a:lvl7pPr marL="2578100" marR="0" indent="-368300" algn="l" defTabSz="412750" rtl="0" latinLnBrk="0">
        <a:lnSpc>
          <a:spcPct val="100000"/>
        </a:lnSpc>
        <a:spcBef>
          <a:spcPts val="2950"/>
        </a:spcBef>
        <a:spcAft>
          <a:spcPts val="0"/>
        </a:spcAft>
        <a:buClr>
          <a:srgbClr val="5C86B9"/>
        </a:buClr>
        <a:buSzPct val="70000"/>
        <a:buFont typeface="Zapf Dingbats"/>
        <a:buChar char="✤"/>
        <a:tabLst/>
        <a:defRPr sz="2600" b="0" i="0" u="none" strike="noStrike" cap="none" spc="0" baseline="0">
          <a:solidFill>
            <a:srgbClr val="000000"/>
          </a:solidFill>
          <a:uFillTx/>
          <a:latin typeface="Palatino"/>
          <a:ea typeface="Palatino"/>
          <a:cs typeface="Palatino"/>
          <a:sym typeface="Palatino"/>
        </a:defRPr>
      </a:lvl7pPr>
      <a:lvl8pPr marL="2946400" marR="0" indent="-368300" algn="l" defTabSz="412750" rtl="0" latinLnBrk="0">
        <a:lnSpc>
          <a:spcPct val="100000"/>
        </a:lnSpc>
        <a:spcBef>
          <a:spcPts val="2950"/>
        </a:spcBef>
        <a:spcAft>
          <a:spcPts val="0"/>
        </a:spcAft>
        <a:buClr>
          <a:srgbClr val="5C86B9"/>
        </a:buClr>
        <a:buSzPct val="70000"/>
        <a:buFont typeface="Zapf Dingbats"/>
        <a:buChar char="✤"/>
        <a:tabLst/>
        <a:defRPr sz="2600" b="0" i="0" u="none" strike="noStrike" cap="none" spc="0" baseline="0">
          <a:solidFill>
            <a:srgbClr val="000000"/>
          </a:solidFill>
          <a:uFillTx/>
          <a:latin typeface="Palatino"/>
          <a:ea typeface="Palatino"/>
          <a:cs typeface="Palatino"/>
          <a:sym typeface="Palatino"/>
        </a:defRPr>
      </a:lvl8pPr>
      <a:lvl9pPr marL="3314700" marR="0" indent="-368300" algn="l" defTabSz="412750" rtl="0" latinLnBrk="0">
        <a:lnSpc>
          <a:spcPct val="100000"/>
        </a:lnSpc>
        <a:spcBef>
          <a:spcPts val="2950"/>
        </a:spcBef>
        <a:spcAft>
          <a:spcPts val="0"/>
        </a:spcAft>
        <a:buClr>
          <a:srgbClr val="5C86B9"/>
        </a:buClr>
        <a:buSzPct val="70000"/>
        <a:buFont typeface="Zapf Dingbats"/>
        <a:buChar char="✤"/>
        <a:tabLst/>
        <a:defRPr sz="2600" b="0" i="0" u="none" strike="noStrike" cap="none" spc="0" baseline="0">
          <a:solidFill>
            <a:srgbClr val="000000"/>
          </a:solidFill>
          <a:uFillTx/>
          <a:latin typeface="Palatino"/>
          <a:ea typeface="Palatino"/>
          <a:cs typeface="Palatino"/>
          <a:sym typeface="Palatino"/>
        </a:defRPr>
      </a:lvl9pPr>
    </p:bodyStyle>
    <p:otherStyle>
      <a:lvl1pPr marL="0" marR="0" indent="0" algn="ctr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alatino"/>
        </a:defRPr>
      </a:lvl1pPr>
      <a:lvl2pPr marL="0" marR="0" indent="0" algn="ctr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alatino"/>
        </a:defRPr>
      </a:lvl2pPr>
      <a:lvl3pPr marL="0" marR="0" indent="0" algn="ctr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alatino"/>
        </a:defRPr>
      </a:lvl3pPr>
      <a:lvl4pPr marL="0" marR="0" indent="0" algn="ctr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alatino"/>
        </a:defRPr>
      </a:lvl4pPr>
      <a:lvl5pPr marL="0" marR="0" indent="0" algn="ctr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alatino"/>
        </a:defRPr>
      </a:lvl5pPr>
      <a:lvl6pPr marL="0" marR="0" indent="0" algn="ctr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alatino"/>
        </a:defRPr>
      </a:lvl6pPr>
      <a:lvl7pPr marL="0" marR="0" indent="0" algn="ctr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alatino"/>
        </a:defRPr>
      </a:lvl7pPr>
      <a:lvl8pPr marL="0" marR="0" indent="0" algn="ctr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alatino"/>
        </a:defRPr>
      </a:lvl8pPr>
      <a:lvl9pPr marL="0" marR="0" indent="0" algn="ctr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alatino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internet.garant.ru/#/document/70291362/entry/108366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6550" y="311150"/>
            <a:ext cx="11525250" cy="130108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Законодательство о снижении документационной нагрузки на педагогических работников (ДОУ, школы)</a:t>
            </a:r>
            <a:r>
              <a:rPr lang="en-US" sz="2800" b="1" dirty="0" smtClean="0">
                <a:solidFill>
                  <a:srgbClr val="0070C0"/>
                </a:solidFill>
              </a:rPr>
              <a:t>: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1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048000" y="31058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latin typeface="Liberation Serif" panose="02020603050405020304" pitchFamily="18" charset="0"/>
              </a:rPr>
              <a:t/>
            </a:r>
            <a:br>
              <a:rPr lang="ru-RU" b="1" dirty="0">
                <a:latin typeface="Liberation Serif" panose="02020603050405020304" pitchFamily="18" charset="0"/>
              </a:rPr>
            </a:b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89107" y="2219671"/>
            <a:ext cx="11413788" cy="428835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just" defTabSz="825500" hangingPunct="0"/>
            <a:r>
              <a:rPr lang="ru-RU" sz="20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1. Федеральный </a:t>
            </a:r>
            <a:r>
              <a:rPr lang="ru-RU" sz="20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закон от 29 декабря 2012 г. N 273-ФЗ </a:t>
            </a:r>
            <a:r>
              <a:rPr lang="ru-RU" sz="20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«Об </a:t>
            </a:r>
            <a:r>
              <a:rPr lang="ru-RU" sz="20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образовании в Российской </a:t>
            </a:r>
            <a:r>
              <a:rPr lang="ru-RU" sz="20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Федерации»</a:t>
            </a:r>
            <a:r>
              <a:rPr lang="en-US" sz="20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:</a:t>
            </a:r>
            <a:endParaRPr lang="ru-RU" sz="2000" b="1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just" defTabSz="825500" hangingPunct="0"/>
            <a:r>
              <a:rPr kumimoji="0" lang="ru-RU" sz="2000" b="1" i="0" u="none" strike="noStrike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  <a:sym typeface="Palatino"/>
              </a:rPr>
              <a:t>СТАТЬЯ 47 </a:t>
            </a:r>
            <a:r>
              <a:rPr kumimoji="0" lang="ru-RU" sz="2000" b="1" i="0" u="none" strike="noStrike" cap="none" spc="0" normalizeH="0" baseline="0" dirty="0" smtClean="0">
                <a:ln>
                  <a:noFill/>
                </a:ln>
                <a:solidFill>
                  <a:srgbClr val="324863"/>
                </a:solidFill>
                <a:effectLst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  <a:sym typeface="Palatino"/>
              </a:rPr>
              <a:t>(ЧАСТИ 6, 6.1, </a:t>
            </a:r>
            <a:r>
              <a:rPr kumimoji="0" lang="ru-RU" sz="2000" b="1" i="0" u="none" strike="noStrike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  <a:sym typeface="Palatino"/>
              </a:rPr>
              <a:t>6.2</a:t>
            </a:r>
            <a:r>
              <a:rPr kumimoji="0" lang="ru-RU" sz="2000" b="1" i="0" u="none" strike="noStrike" cap="none" spc="0" normalizeH="0" baseline="0" dirty="0" smtClean="0">
                <a:ln>
                  <a:noFill/>
                </a:ln>
                <a:solidFill>
                  <a:srgbClr val="324863"/>
                </a:solidFill>
                <a:effectLst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  <a:sym typeface="Palatino"/>
              </a:rPr>
              <a:t>, 9), СТАТЬЯ </a:t>
            </a:r>
            <a:r>
              <a:rPr kumimoji="0" lang="ru-RU" sz="2000" b="1" i="0" u="none" strike="noStrike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  <a:sym typeface="Palatino"/>
              </a:rPr>
              <a:t>29</a:t>
            </a:r>
            <a:r>
              <a:rPr kumimoji="0" lang="ru-RU" sz="2000" b="1" i="0" u="none" strike="noStrike" cap="none" spc="0" normalizeH="0" baseline="0" dirty="0" smtClean="0">
                <a:ln>
                  <a:noFill/>
                </a:ln>
                <a:solidFill>
                  <a:srgbClr val="324863"/>
                </a:solidFill>
                <a:effectLst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  <a:sym typeface="Palatino"/>
              </a:rPr>
              <a:t> (ЧАСТЬ 4)</a:t>
            </a:r>
          </a:p>
          <a:p>
            <a:pPr algn="just" defTabSz="825500" hangingPunct="0"/>
            <a:endParaRPr lang="ru-RU" sz="2000" b="1" dirty="0">
              <a:solidFill>
                <a:srgbClr val="324863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  <a:sym typeface="Palatino"/>
            </a:endParaRPr>
          </a:p>
          <a:p>
            <a:pPr>
              <a:lnSpc>
                <a:spcPct val="120000"/>
              </a:lnSpc>
            </a:pPr>
            <a:r>
              <a:rPr lang="ru-RU" sz="20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2. Приказ </a:t>
            </a:r>
            <a:r>
              <a:rPr lang="ru-RU" sz="20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Министерства просвещения РФ от 06.11.2024 № 779 «Об утверждении перечня документов, подготовка которой осуществляется педагогическими работниками при реализации основных общеобразовательных программ, образовательных программ среднего профессионального образования» </a:t>
            </a:r>
            <a:r>
              <a:rPr lang="ru-RU" sz="2000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(вступил в силу 1 марта 2025 года) </a:t>
            </a:r>
            <a:r>
              <a:rPr lang="ru-RU" sz="20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(далее – Приказ № 779</a:t>
            </a:r>
            <a:r>
              <a:rPr lang="ru-RU" sz="20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)</a:t>
            </a:r>
          </a:p>
          <a:p>
            <a:pPr>
              <a:lnSpc>
                <a:spcPct val="120000"/>
              </a:lnSpc>
            </a:pPr>
            <a:endParaRPr lang="ru-RU" sz="2000" b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2000" b="1" dirty="0" smtClean="0">
                <a:solidFill>
                  <a:srgbClr val="0070C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Разъяснения</a:t>
            </a:r>
            <a:r>
              <a:rPr lang="en-US" sz="2000" b="1" dirty="0" smtClean="0">
                <a:solidFill>
                  <a:srgbClr val="0070C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:</a:t>
            </a:r>
            <a:endParaRPr lang="ru-RU" sz="2000" b="1" dirty="0">
              <a:solidFill>
                <a:srgbClr val="0070C0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r>
              <a:rPr lang="ru-RU" sz="20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3. Письмо </a:t>
            </a:r>
            <a:r>
              <a:rPr lang="ru-RU" sz="20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Министерства просвещения Российской Федерации от 11.06.2025 № 03-1227 «О направлении разъяснений» (Разъяснения положений Приказа № 779)</a:t>
            </a:r>
          </a:p>
          <a:p>
            <a:pPr algn="just" defTabSz="825500" hangingPunct="0"/>
            <a:endParaRPr kumimoji="0" lang="ru-RU" sz="2800" b="0" i="0" u="none" strike="noStrike" cap="none" spc="0" normalizeH="0" baseline="0" dirty="0">
              <a:ln>
                <a:noFill/>
              </a:ln>
              <a:solidFill>
                <a:srgbClr val="324863"/>
              </a:solidFill>
              <a:effectLst/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1431190872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6550" y="311150"/>
            <a:ext cx="11525250" cy="130108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Законодательство о снижении документационной нагрузки на педагогических работников (ДОУ, школы) </a:t>
            </a:r>
            <a:r>
              <a:rPr lang="ru-RU" sz="2800" b="1" dirty="0" smtClean="0">
                <a:solidFill>
                  <a:srgbClr val="FF0000"/>
                </a:solidFill>
              </a:rPr>
              <a:t>ПРИКАЗ № 779</a:t>
            </a:r>
            <a:r>
              <a:rPr lang="en-US" sz="2800" b="1" dirty="0" smtClean="0">
                <a:solidFill>
                  <a:srgbClr val="0070C0"/>
                </a:solidFill>
              </a:rPr>
              <a:t>: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2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048000" y="31058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latin typeface="Liberation Serif" panose="02020603050405020304" pitchFamily="18" charset="0"/>
              </a:rPr>
              <a:t/>
            </a:r>
            <a:br>
              <a:rPr lang="ru-RU" b="1" dirty="0">
                <a:latin typeface="Liberation Serif" panose="02020603050405020304" pitchFamily="18" charset="0"/>
              </a:rPr>
            </a:b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96630" y="2061446"/>
            <a:ext cx="11413788" cy="87818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ru-RU" sz="1400" dirty="0" smtClean="0">
                <a:latin typeface="Liberation She"/>
                <a:ea typeface="Liberation Serif" panose="02020603050405020304" pitchFamily="18" charset="0"/>
                <a:cs typeface="Liberation Serif" panose="02020603050405020304" pitchFamily="18" charset="0"/>
              </a:rPr>
              <a:t>Приказ </a:t>
            </a:r>
            <a:r>
              <a:rPr lang="ru-RU" sz="1400" dirty="0">
                <a:latin typeface="Liberation She"/>
                <a:ea typeface="Liberation Serif" panose="02020603050405020304" pitchFamily="18" charset="0"/>
                <a:cs typeface="Liberation Serif" panose="02020603050405020304" pitchFamily="18" charset="0"/>
              </a:rPr>
              <a:t>Министерства просвещения РФ от 06.11.2024 № 779 «Об утверждении перечня документов, подготовка которой осуществляется </a:t>
            </a:r>
            <a:r>
              <a:rPr lang="ru-RU" sz="1400" b="1" dirty="0">
                <a:solidFill>
                  <a:srgbClr val="FF0000"/>
                </a:solidFill>
                <a:latin typeface="Liberation She"/>
                <a:ea typeface="Liberation Serif" panose="02020603050405020304" pitchFamily="18" charset="0"/>
                <a:cs typeface="Liberation Serif" panose="02020603050405020304" pitchFamily="18" charset="0"/>
              </a:rPr>
              <a:t>педагогическими </a:t>
            </a:r>
            <a:r>
              <a:rPr lang="ru-RU" sz="1400" dirty="0">
                <a:latin typeface="Liberation She"/>
                <a:ea typeface="Liberation Serif" panose="02020603050405020304" pitchFamily="18" charset="0"/>
                <a:cs typeface="Liberation Serif" panose="02020603050405020304" pitchFamily="18" charset="0"/>
              </a:rPr>
              <a:t>работниками</a:t>
            </a:r>
            <a:r>
              <a:rPr lang="ru-RU" sz="1400" b="1" dirty="0">
                <a:latin typeface="Liberation She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r>
              <a:rPr lang="ru-RU" sz="1400" b="1" u="sng" dirty="0">
                <a:solidFill>
                  <a:srgbClr val="FF0000"/>
                </a:solidFill>
                <a:latin typeface="Liberation She"/>
                <a:ea typeface="Liberation Serif" panose="02020603050405020304" pitchFamily="18" charset="0"/>
                <a:cs typeface="Liberation Serif" panose="02020603050405020304" pitchFamily="18" charset="0"/>
              </a:rPr>
              <a:t>при реализации </a:t>
            </a:r>
            <a:r>
              <a:rPr lang="ru-RU" sz="1400" dirty="0">
                <a:latin typeface="Liberation She"/>
                <a:ea typeface="Liberation Serif" panose="02020603050405020304" pitchFamily="18" charset="0"/>
                <a:cs typeface="Liberation Serif" panose="02020603050405020304" pitchFamily="18" charset="0"/>
              </a:rPr>
              <a:t>основных общеобразовательных программ, образовательных программ среднего профессионального образования</a:t>
            </a:r>
            <a:r>
              <a:rPr lang="ru-RU" sz="1400" dirty="0" smtClean="0">
                <a:latin typeface="Liberation She"/>
                <a:ea typeface="Liberation Serif" panose="02020603050405020304" pitchFamily="18" charset="0"/>
                <a:cs typeface="Liberation Serif" panose="02020603050405020304" pitchFamily="18" charset="0"/>
              </a:rPr>
              <a:t>». </a:t>
            </a:r>
            <a:r>
              <a:rPr lang="ru-RU" sz="1400" b="1" dirty="0" smtClean="0">
                <a:solidFill>
                  <a:srgbClr val="FF0000"/>
                </a:solidFill>
                <a:latin typeface="Liberation She"/>
                <a:ea typeface="Liberation Serif" panose="02020603050405020304" pitchFamily="18" charset="0"/>
                <a:cs typeface="Liberation Serif" panose="02020603050405020304" pitchFamily="18" charset="0"/>
              </a:rPr>
              <a:t>ЭТО должно быть в должностной инструкции</a:t>
            </a:r>
            <a:r>
              <a:rPr lang="en-US" sz="1400" b="1" dirty="0" smtClean="0">
                <a:solidFill>
                  <a:srgbClr val="FF0000"/>
                </a:solidFill>
                <a:latin typeface="Liberation She"/>
                <a:ea typeface="Liberation Serif" panose="02020603050405020304" pitchFamily="18" charset="0"/>
                <a:cs typeface="Liberation Serif" panose="02020603050405020304" pitchFamily="18" charset="0"/>
              </a:rPr>
              <a:t>:</a:t>
            </a:r>
            <a:endParaRPr lang="ru-RU" b="1" dirty="0">
              <a:solidFill>
                <a:srgbClr val="FF0000"/>
              </a:solidFill>
              <a:latin typeface="Liberation She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77242" y="3105835"/>
            <a:ext cx="4297680" cy="244169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 hangingPunct="0"/>
            <a:r>
              <a:rPr lang="ru-RU" sz="1400" b="1" dirty="0">
                <a:solidFill>
                  <a:srgbClr val="324863"/>
                </a:solidFill>
                <a:latin typeface="Liberation She"/>
                <a:ea typeface="Palatino"/>
                <a:cs typeface="Palatino"/>
                <a:sym typeface="Palatino"/>
              </a:rPr>
              <a:t>ДОУ </a:t>
            </a:r>
            <a:endParaRPr lang="ru-RU" sz="1400" b="1" dirty="0" smtClean="0">
              <a:solidFill>
                <a:srgbClr val="324863"/>
              </a:solidFill>
              <a:latin typeface="Liberation She"/>
              <a:ea typeface="Palatino"/>
              <a:cs typeface="Palatino"/>
              <a:sym typeface="Palatino"/>
            </a:endParaRPr>
          </a:p>
          <a:p>
            <a:pPr algn="just" defTabSz="825500" hangingPunct="0"/>
            <a:r>
              <a:rPr lang="ru-RU" sz="1400" dirty="0" smtClean="0">
                <a:solidFill>
                  <a:srgbClr val="324863"/>
                </a:solidFill>
                <a:latin typeface="Liberation She"/>
                <a:ea typeface="Palatino"/>
                <a:cs typeface="Palatino"/>
                <a:sym typeface="Palatino"/>
              </a:rPr>
              <a:t>воспитатели </a:t>
            </a:r>
            <a:r>
              <a:rPr lang="ru-RU" sz="1400" dirty="0">
                <a:solidFill>
                  <a:srgbClr val="324863"/>
                </a:solidFill>
                <a:latin typeface="Liberation She"/>
                <a:ea typeface="Palatino"/>
                <a:cs typeface="Palatino"/>
                <a:sym typeface="Palatino"/>
              </a:rPr>
              <a:t>(старшие </a:t>
            </a:r>
            <a:r>
              <a:rPr lang="ru-RU" sz="1400" dirty="0" smtClean="0">
                <a:solidFill>
                  <a:srgbClr val="324863"/>
                </a:solidFill>
                <a:latin typeface="Liberation She"/>
                <a:ea typeface="Palatino"/>
                <a:cs typeface="Palatino"/>
                <a:sym typeface="Palatino"/>
              </a:rPr>
              <a:t>воспитатели) </a:t>
            </a:r>
            <a:r>
              <a:rPr lang="ru-RU" sz="1400" b="1" u="sng" dirty="0" smtClean="0">
                <a:solidFill>
                  <a:srgbClr val="324863"/>
                </a:solidFill>
                <a:latin typeface="Liberation She"/>
                <a:ea typeface="Palatino"/>
                <a:cs typeface="Palatino"/>
                <a:sym typeface="Palatino"/>
              </a:rPr>
              <a:t>при реализации</a:t>
            </a:r>
            <a:r>
              <a:rPr lang="ru-RU" sz="1400" b="1" dirty="0" smtClean="0">
                <a:solidFill>
                  <a:srgbClr val="324863"/>
                </a:solidFill>
                <a:latin typeface="Liberation She"/>
                <a:ea typeface="Palatino"/>
                <a:cs typeface="Palatino"/>
                <a:sym typeface="Palatino"/>
              </a:rPr>
              <a:t> </a:t>
            </a:r>
            <a:r>
              <a:rPr lang="ru-RU" sz="1400" dirty="0" smtClean="0">
                <a:solidFill>
                  <a:srgbClr val="324863"/>
                </a:solidFill>
                <a:latin typeface="Liberation She"/>
                <a:ea typeface="Palatino"/>
                <a:cs typeface="Palatino"/>
                <a:sym typeface="Palatino"/>
              </a:rPr>
              <a:t>программы дошкольного образования</a:t>
            </a:r>
            <a:r>
              <a:rPr lang="en-US" sz="1400" dirty="0" smtClean="0">
                <a:solidFill>
                  <a:srgbClr val="324863"/>
                </a:solidFill>
                <a:latin typeface="Liberation She"/>
                <a:ea typeface="Palatino"/>
                <a:cs typeface="Palatino"/>
                <a:sym typeface="Palatino"/>
              </a:rPr>
              <a:t> </a:t>
            </a:r>
            <a:endParaRPr lang="ru-RU" sz="1400" dirty="0" smtClean="0">
              <a:solidFill>
                <a:srgbClr val="324863"/>
              </a:solidFill>
              <a:latin typeface="Liberation She"/>
              <a:ea typeface="Palatino"/>
              <a:cs typeface="Palatino"/>
              <a:sym typeface="Palatino"/>
            </a:endParaRPr>
          </a:p>
          <a:p>
            <a:pPr algn="ctr" defTabSz="825500" hangingPunct="0"/>
            <a:endParaRPr lang="ru-RU" sz="1400" dirty="0" smtClean="0">
              <a:solidFill>
                <a:srgbClr val="324863"/>
              </a:solidFill>
              <a:latin typeface="Liberation She"/>
              <a:ea typeface="Palatino"/>
              <a:cs typeface="Palatino"/>
              <a:sym typeface="Palatino"/>
            </a:endParaRPr>
          </a:p>
          <a:p>
            <a:pPr marL="171450" indent="-171450" algn="just" defTabSz="825500" hangingPunct="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324863"/>
                </a:solidFill>
                <a:latin typeface="Liberation She"/>
                <a:ea typeface="Palatino"/>
                <a:cs typeface="Palatino"/>
                <a:sym typeface="Palatino"/>
              </a:rPr>
              <a:t>календарно- </a:t>
            </a:r>
            <a:r>
              <a:rPr lang="ru-RU" sz="1400" dirty="0" smtClean="0">
                <a:solidFill>
                  <a:srgbClr val="324863"/>
                </a:solidFill>
                <a:latin typeface="Liberation She"/>
                <a:ea typeface="Palatino"/>
                <a:cs typeface="Palatino"/>
                <a:sym typeface="Palatino"/>
              </a:rPr>
              <a:t>тематический план </a:t>
            </a:r>
          </a:p>
          <a:p>
            <a:pPr marL="171450" indent="-171450" algn="just" defTabSz="825500" hangingPunct="0">
              <a:buFont typeface="Wingdings" panose="05000000000000000000" pitchFamily="2" charset="2"/>
              <a:buChar char="ü"/>
            </a:pPr>
            <a:r>
              <a:rPr lang="ru-RU" sz="1400" dirty="0" smtClean="0">
                <a:solidFill>
                  <a:srgbClr val="324863"/>
                </a:solidFill>
                <a:latin typeface="Liberation She"/>
                <a:ea typeface="Palatino"/>
                <a:cs typeface="Palatino"/>
                <a:sym typeface="Palatino"/>
              </a:rPr>
              <a:t>журнал посещаемости</a:t>
            </a:r>
          </a:p>
          <a:p>
            <a:pPr algn="just" defTabSz="825500" hangingPunct="0"/>
            <a:endParaRPr lang="ru-RU" sz="1400" dirty="0" smtClean="0">
              <a:solidFill>
                <a:srgbClr val="324863"/>
              </a:solidFill>
              <a:latin typeface="Liberation She"/>
              <a:ea typeface="Palatino"/>
              <a:cs typeface="Palatino"/>
              <a:sym typeface="Palatino"/>
            </a:endParaRPr>
          </a:p>
          <a:p>
            <a:pPr algn="just" defTabSz="825500" hangingPunct="0"/>
            <a:r>
              <a:rPr lang="ru-RU" sz="1400" b="1" dirty="0" smtClean="0">
                <a:solidFill>
                  <a:srgbClr val="324863"/>
                </a:solidFill>
                <a:latin typeface="Liberation She"/>
                <a:ea typeface="Palatino"/>
                <a:cs typeface="Palatino"/>
                <a:sym typeface="Palatino"/>
              </a:rPr>
              <a:t>ИТОГО</a:t>
            </a:r>
          </a:p>
          <a:p>
            <a:pPr algn="just" defTabSz="825500" hangingPunct="0"/>
            <a:r>
              <a:rPr lang="ru-RU" sz="1400" b="1" dirty="0" smtClean="0">
                <a:solidFill>
                  <a:srgbClr val="FF0000"/>
                </a:solidFill>
                <a:latin typeface="Liberation She"/>
                <a:ea typeface="Palatino"/>
                <a:cs typeface="Palatino"/>
                <a:sym typeface="Palatino"/>
              </a:rPr>
              <a:t>2</a:t>
            </a:r>
            <a:r>
              <a:rPr lang="ru-RU" sz="1400" b="1" dirty="0" smtClean="0">
                <a:solidFill>
                  <a:srgbClr val="324863"/>
                </a:solidFill>
                <a:latin typeface="Liberation She"/>
                <a:ea typeface="Palatino"/>
                <a:cs typeface="Palatino"/>
                <a:sym typeface="Palatino"/>
              </a:rPr>
              <a:t> обязательных документа</a:t>
            </a:r>
            <a:endParaRPr lang="ru-RU" sz="1400" b="1" dirty="0">
              <a:solidFill>
                <a:srgbClr val="324863"/>
              </a:solidFill>
              <a:latin typeface="Liberation She"/>
              <a:ea typeface="Palatino"/>
              <a:cs typeface="Palatino"/>
              <a:sym typeface="Palatino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spc="0" normalizeH="0" baseline="0" dirty="0">
              <a:ln>
                <a:noFill/>
              </a:ln>
              <a:solidFill>
                <a:srgbClr val="324863"/>
              </a:solidFill>
              <a:effectLst/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65286" y="2942592"/>
            <a:ext cx="4671391" cy="39190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just" defTabSz="825500" hangingPunct="0"/>
            <a:r>
              <a:rPr lang="ru-RU" sz="1400" b="1" dirty="0">
                <a:latin typeface="Liberation She"/>
              </a:rPr>
              <a:t>ШКОЛЫ</a:t>
            </a:r>
            <a:r>
              <a:rPr lang="en-US" sz="1400" b="1" dirty="0">
                <a:latin typeface="Liberation She"/>
              </a:rPr>
              <a:t> </a:t>
            </a:r>
            <a:r>
              <a:rPr lang="en-US" sz="1200" b="1" dirty="0">
                <a:latin typeface="Liberation She"/>
              </a:rPr>
              <a:t>(</a:t>
            </a:r>
            <a:r>
              <a:rPr lang="ru-RU" sz="1200" dirty="0">
                <a:latin typeface="Liberation She"/>
              </a:rPr>
              <a:t>педагогическими работниками </a:t>
            </a:r>
            <a:r>
              <a:rPr lang="ru-RU" sz="1200" b="1" u="sng" dirty="0">
                <a:solidFill>
                  <a:srgbClr val="FF0000"/>
                </a:solidFill>
                <a:latin typeface="Liberation She"/>
              </a:rPr>
              <a:t>при реализации </a:t>
            </a:r>
            <a:r>
              <a:rPr lang="ru-RU" sz="1200" dirty="0">
                <a:latin typeface="Liberation She"/>
              </a:rPr>
              <a:t>образовательных программ начального общего, основного общего и среднего общего образования</a:t>
            </a:r>
            <a:r>
              <a:rPr lang="en-US" sz="1200" dirty="0">
                <a:latin typeface="Liberation She"/>
              </a:rPr>
              <a:t>):</a:t>
            </a:r>
            <a:r>
              <a:rPr lang="ru-RU" sz="1200" dirty="0">
                <a:latin typeface="Liberation She"/>
              </a:rPr>
              <a:t> </a:t>
            </a:r>
            <a:endParaRPr lang="en-US" sz="1200" dirty="0">
              <a:latin typeface="Liberation She"/>
            </a:endParaRPr>
          </a:p>
          <a:p>
            <a:pPr marL="285750" indent="-285750" algn="just" defTabSz="825500" hangingPunct="0">
              <a:buFont typeface="Wingdings" panose="05000000000000000000" pitchFamily="2" charset="2"/>
              <a:buChar char="ü"/>
            </a:pPr>
            <a:r>
              <a:rPr lang="ru-RU" sz="1400" dirty="0">
                <a:latin typeface="Liberation She"/>
              </a:rPr>
              <a:t>Рабочая программа учебного предмета, учебного курса (в том числе внеурочной деятельности), учебного модуля, </a:t>
            </a:r>
            <a:endParaRPr lang="en-US" sz="1400" dirty="0">
              <a:latin typeface="Liberation She"/>
            </a:endParaRPr>
          </a:p>
          <a:p>
            <a:pPr marL="285750" indent="-285750" algn="just" defTabSz="825500" hangingPunct="0">
              <a:buFont typeface="Wingdings" panose="05000000000000000000" pitchFamily="2" charset="2"/>
              <a:buChar char="ü"/>
            </a:pPr>
            <a:r>
              <a:rPr lang="ru-RU" sz="1400" dirty="0">
                <a:latin typeface="Liberation She"/>
              </a:rPr>
              <a:t>Журнал учета успеваемости, </a:t>
            </a:r>
            <a:endParaRPr lang="en-US" sz="1400" dirty="0">
              <a:latin typeface="Liberation She"/>
            </a:endParaRPr>
          </a:p>
          <a:p>
            <a:pPr marL="285750" indent="-285750" algn="just" defTabSz="825500" hangingPunct="0">
              <a:buFont typeface="Wingdings" panose="05000000000000000000" pitchFamily="2" charset="2"/>
              <a:buChar char="ü"/>
            </a:pPr>
            <a:r>
              <a:rPr lang="ru-RU" sz="1400" dirty="0">
                <a:latin typeface="Liberation She"/>
              </a:rPr>
              <a:t>Журнал внеурочной деятельности (для педагогических работников, осуществляющих внеурочную деятельность), </a:t>
            </a:r>
            <a:endParaRPr lang="en-US" sz="1400" dirty="0">
              <a:latin typeface="Liberation She"/>
            </a:endParaRPr>
          </a:p>
          <a:p>
            <a:pPr marL="285750" indent="-285750" algn="just" defTabSz="825500" hangingPunct="0">
              <a:buFont typeface="Wingdings" panose="05000000000000000000" pitchFamily="2" charset="2"/>
              <a:buChar char="ü"/>
            </a:pPr>
            <a:r>
              <a:rPr lang="ru-RU" sz="1400" dirty="0">
                <a:latin typeface="Liberation She"/>
              </a:rPr>
              <a:t>План воспитательной работы (для педагогических работников, осуществляющих функцию </a:t>
            </a:r>
            <a:r>
              <a:rPr lang="ru-RU" sz="1400" b="1" dirty="0">
                <a:solidFill>
                  <a:srgbClr val="FF0000"/>
                </a:solidFill>
                <a:latin typeface="Liberation She"/>
              </a:rPr>
              <a:t>классного руководства)</a:t>
            </a:r>
            <a:r>
              <a:rPr lang="ru-RU" sz="1400" dirty="0">
                <a:solidFill>
                  <a:srgbClr val="FF0000"/>
                </a:solidFill>
                <a:latin typeface="Liberation She"/>
              </a:rPr>
              <a:t>, </a:t>
            </a:r>
            <a:endParaRPr lang="en-US" sz="1400" dirty="0">
              <a:solidFill>
                <a:srgbClr val="FF0000"/>
              </a:solidFill>
              <a:latin typeface="Liberation She"/>
            </a:endParaRPr>
          </a:p>
          <a:p>
            <a:pPr marL="285750" indent="-285750" algn="just" defTabSz="825500" hangingPunct="0">
              <a:buFont typeface="Wingdings" panose="05000000000000000000" pitchFamily="2" charset="2"/>
              <a:buChar char="ü"/>
            </a:pPr>
            <a:r>
              <a:rPr lang="ru-RU" sz="1400" dirty="0">
                <a:latin typeface="Liberation She"/>
              </a:rPr>
              <a:t>Характеристика на обучающегося (по запросу, для педагогических работников, осуществляющих функцию </a:t>
            </a:r>
            <a:r>
              <a:rPr lang="ru-RU" sz="1400" b="1" dirty="0">
                <a:solidFill>
                  <a:srgbClr val="FF0000"/>
                </a:solidFill>
                <a:latin typeface="Liberation She"/>
              </a:rPr>
              <a:t>классного руководства</a:t>
            </a:r>
            <a:r>
              <a:rPr lang="ru-RU" sz="1400" dirty="0">
                <a:latin typeface="Liberation She"/>
              </a:rPr>
              <a:t>).</a:t>
            </a:r>
            <a:r>
              <a:rPr lang="ru-RU" sz="1400" dirty="0">
                <a:solidFill>
                  <a:srgbClr val="324863"/>
                </a:solidFill>
                <a:latin typeface="Liberation She"/>
                <a:ea typeface="Palatino"/>
                <a:cs typeface="Palatino"/>
                <a:sym typeface="Palatino"/>
              </a:rPr>
              <a:t>  </a:t>
            </a:r>
            <a:endParaRPr lang="ru-RU" sz="1400" dirty="0" smtClean="0">
              <a:solidFill>
                <a:srgbClr val="324863"/>
              </a:solidFill>
              <a:latin typeface="Liberation She"/>
              <a:ea typeface="Palatino"/>
              <a:cs typeface="Palatino"/>
              <a:sym typeface="Palatino"/>
            </a:endParaRPr>
          </a:p>
          <a:p>
            <a:pPr algn="just" defTabSz="825500" hangingPunct="0"/>
            <a:r>
              <a:rPr lang="ru-RU" sz="1400" b="1" dirty="0" smtClean="0">
                <a:solidFill>
                  <a:srgbClr val="324863"/>
                </a:solidFill>
                <a:latin typeface="Liberation She"/>
                <a:ea typeface="Palatino"/>
                <a:cs typeface="Palatino"/>
                <a:sym typeface="Palatino"/>
              </a:rPr>
              <a:t>ИТОГО 3-</a:t>
            </a:r>
            <a:r>
              <a:rPr lang="ru-RU" sz="1400" b="1" dirty="0" smtClean="0">
                <a:solidFill>
                  <a:srgbClr val="FF0000"/>
                </a:solidFill>
                <a:latin typeface="Liberation She"/>
                <a:ea typeface="Palatino"/>
                <a:cs typeface="Palatino"/>
                <a:sym typeface="Palatino"/>
              </a:rPr>
              <a:t>5</a:t>
            </a:r>
            <a:r>
              <a:rPr lang="ru-RU" sz="1400" b="1" dirty="0" smtClean="0">
                <a:solidFill>
                  <a:srgbClr val="324863"/>
                </a:solidFill>
                <a:latin typeface="Liberation She"/>
                <a:ea typeface="Palatino"/>
                <a:cs typeface="Palatino"/>
                <a:sym typeface="Palatino"/>
              </a:rPr>
              <a:t> обязательных документов</a:t>
            </a:r>
            <a:r>
              <a:rPr lang="ru-RU" sz="1400" b="1" dirty="0">
                <a:solidFill>
                  <a:srgbClr val="324863"/>
                </a:solidFill>
                <a:latin typeface="Liberation She"/>
                <a:ea typeface="Palatino"/>
                <a:cs typeface="Palatino"/>
                <a:sym typeface="Palatino"/>
              </a:rPr>
              <a:t>.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spc="0" normalizeH="0" baseline="0" dirty="0">
              <a:ln>
                <a:noFill/>
              </a:ln>
              <a:solidFill>
                <a:srgbClr val="324863"/>
              </a:solidFill>
              <a:effectLst/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299774989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2076" y="356546"/>
            <a:ext cx="12477885" cy="14351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Законодательство о снижении документационной нагрузки на педагогических </a:t>
            </a:r>
            <a:r>
              <a:rPr lang="ru-RU" sz="2800" b="1" dirty="0" smtClean="0">
                <a:solidFill>
                  <a:srgbClr val="0070C0"/>
                </a:solidFill>
              </a:rPr>
              <a:t>работников</a:t>
            </a:r>
            <a:r>
              <a:rPr lang="en-US" sz="2800" b="1" dirty="0" smtClean="0">
                <a:solidFill>
                  <a:srgbClr val="0070C0"/>
                </a:solidFill>
              </a:rPr>
              <a:t>:</a:t>
            </a:r>
            <a:endParaRPr lang="ru-RU" sz="2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3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23634" y="2059421"/>
            <a:ext cx="112646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825500" hangingPunct="0"/>
            <a:r>
              <a:rPr lang="ru-RU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Федеральный закон от 29 декабря 2012 г. N 273-ФЗ «Об образовании в Российской Федерации»</a:t>
            </a:r>
            <a:r>
              <a:rPr lang="en-US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:</a:t>
            </a:r>
            <a:endParaRPr lang="ru-RU" b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just" defTabSz="825500" hangingPunct="0"/>
            <a:r>
              <a:rPr lang="ru-RU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  <a:sym typeface="Palatino"/>
              </a:rPr>
              <a:t>СТАТЬЯ 47 </a:t>
            </a:r>
            <a:r>
              <a:rPr lang="ru-RU" b="1" dirty="0">
                <a:solidFill>
                  <a:srgbClr val="324863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  <a:sym typeface="Palatino"/>
              </a:rPr>
              <a:t>(</a:t>
            </a:r>
            <a:r>
              <a:rPr lang="ru-RU" b="1" dirty="0" smtClean="0">
                <a:solidFill>
                  <a:srgbClr val="324863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  <a:sym typeface="Palatino"/>
              </a:rPr>
              <a:t>ЧАСТЬ </a:t>
            </a:r>
            <a:r>
              <a:rPr lang="ru-RU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  <a:sym typeface="Palatino"/>
              </a:rPr>
              <a:t>6</a:t>
            </a:r>
            <a:r>
              <a:rPr lang="ru-RU" b="1" dirty="0" smtClean="0">
                <a:solidFill>
                  <a:srgbClr val="324863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  <a:sym typeface="Palatino"/>
              </a:rPr>
              <a:t>)</a:t>
            </a:r>
            <a:r>
              <a:rPr lang="en-US" b="1" dirty="0" smtClean="0">
                <a:solidFill>
                  <a:srgbClr val="324863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  <a:sym typeface="Palatino"/>
              </a:rPr>
              <a:t>: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79898" y="2951973"/>
            <a:ext cx="7399506" cy="333424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825500" hangingPunct="0"/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рабочее время педагогических работников </a:t>
            </a:r>
            <a:r>
              <a:rPr lang="ru-RU" sz="1400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зависимости от занимаемой должности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включается </a:t>
            </a:r>
            <a:r>
              <a:rPr lang="ru-RU" sz="14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учебная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(преподавательская) </a:t>
            </a:r>
            <a:r>
              <a:rPr lang="ru-RU" sz="14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воспитательная работа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,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том числе практическая подготовка обучающихся, индивидуальная работа с обучающимися, научная, творческая и исследовательская работа,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также другая педагогическая работа, предусмотренная трудовыми (должностными) обязанностями и (или) индивидуальным планом, - </a:t>
            </a:r>
            <a:r>
              <a:rPr lang="ru-RU" sz="14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методическая, </a:t>
            </a:r>
            <a:r>
              <a:rPr lang="ru-RU" sz="14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подготовительная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, организационная, </a:t>
            </a:r>
            <a:r>
              <a:rPr lang="ru-RU" sz="14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диагностическая</a:t>
            </a:r>
            <a:r>
              <a:rPr lang="ru-RU" sz="14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, работа по ведению мониторинга, работа, предусмотренная планами воспитательных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,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физкультурно-оздоровительных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, спортивных, творческих и иных мероприятий, проводимых с обучающимися. </a:t>
            </a:r>
            <a:endParaRPr lang="ru-RU" sz="1400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defTabSz="825500" hangingPunct="0"/>
            <a:endParaRPr lang="ru-RU" sz="1400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defTabSz="825500" hangingPunct="0"/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Конкретные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трудовые (должностные) обязанности педагогических работников определяются трудовыми договорами (служебными контрактами) и должностными инструкциями. </a:t>
            </a:r>
            <a:endParaRPr lang="ru-RU" sz="1400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defTabSz="825500" hangingPunct="0"/>
            <a:r>
              <a:rPr lang="ru-RU" sz="1400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Соотношение </a:t>
            </a:r>
            <a:r>
              <a:rPr lang="ru-RU" sz="1400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учебной </a:t>
            </a:r>
            <a:r>
              <a:rPr lang="ru-RU" sz="1400" dirty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(преподавательской) </a:t>
            </a:r>
            <a:r>
              <a:rPr lang="ru-RU" sz="1400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другой педагогической работы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пределах рабочей </a:t>
            </a:r>
            <a:r>
              <a:rPr lang="ru-RU" sz="1400" dirty="0" err="1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неделиили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учебного года определяется соответствующим </a:t>
            </a:r>
            <a:r>
              <a:rPr lang="ru-RU" sz="1400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локальным нормативным актом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организации, осуществляющей образовательную деятельность, </a:t>
            </a:r>
            <a:endParaRPr lang="ru-RU" sz="1400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defTabSz="825500" hangingPunct="0"/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учетом количества часов по учебному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плану ,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специальности и квалификации работника.</a:t>
            </a:r>
            <a:endParaRPr kumimoji="0" lang="ru-RU" sz="1400" b="0" i="0" u="none" strike="noStrike" cap="none" spc="0" normalizeH="0" baseline="0" dirty="0">
              <a:ln>
                <a:noFill/>
              </a:ln>
              <a:solidFill>
                <a:srgbClr val="324863"/>
              </a:solidFill>
              <a:effectLst/>
              <a:uFillTx/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  <a:sym typeface="Palatin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30664" y="2120978"/>
            <a:ext cx="3383486" cy="434990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spc="0" normalizeH="0" baseline="0" dirty="0" smtClean="0">
              <a:ln>
                <a:noFill/>
              </a:ln>
              <a:solidFill>
                <a:srgbClr val="FF0000"/>
              </a:solidFill>
              <a:effectLst/>
              <a:uFillTx/>
              <a:latin typeface="Palatino"/>
              <a:ea typeface="Palatino"/>
              <a:cs typeface="Palatino"/>
              <a:sym typeface="Palatino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Palatino"/>
                <a:ea typeface="Palatino"/>
                <a:cs typeface="Palatino"/>
                <a:sym typeface="Palatino"/>
              </a:rPr>
              <a:t>Учебная и воспитательная работа (т.е. реализация образовательной программы) – 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Palatino"/>
                <a:ea typeface="Palatino"/>
                <a:cs typeface="Palatino"/>
                <a:sym typeface="Palatino"/>
              </a:rPr>
              <a:t>это часть РАБОЧЕГО времени </a:t>
            </a:r>
            <a:r>
              <a:rPr kumimoji="0" lang="ru-RU" sz="2000" b="1" i="0" u="none" strike="noStrike" cap="none" spc="0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Palatino"/>
                <a:ea typeface="Palatino"/>
                <a:cs typeface="Palatino"/>
                <a:sym typeface="Palatino"/>
              </a:rPr>
              <a:t>педработника</a:t>
            </a:r>
            <a:endParaRPr kumimoji="0" lang="ru-RU" sz="2000" b="1" i="0" u="none" strike="noStrike" cap="none" spc="0" normalizeH="0" baseline="0" dirty="0" smtClean="0">
              <a:ln>
                <a:noFill/>
              </a:ln>
              <a:solidFill>
                <a:srgbClr val="FF0000"/>
              </a:solidFill>
              <a:effectLst/>
              <a:uFillTx/>
              <a:latin typeface="Palatino"/>
              <a:ea typeface="Palatino"/>
              <a:cs typeface="Palatino"/>
              <a:sym typeface="Palatino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spc="0" normalizeH="0" baseline="0" dirty="0" smtClean="0">
              <a:ln>
                <a:noFill/>
              </a:ln>
              <a:solidFill>
                <a:srgbClr val="FF0000"/>
              </a:solidFill>
              <a:effectLst/>
              <a:uFillTx/>
              <a:latin typeface="Palatino"/>
              <a:ea typeface="Palatino"/>
              <a:cs typeface="Palatino"/>
              <a:sym typeface="Palatino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spc="0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Palatino"/>
                <a:ea typeface="Palatino"/>
                <a:cs typeface="Palatino"/>
                <a:sym typeface="Palatino"/>
              </a:rPr>
              <a:t>ОБЯЗАТЕЛЬНЫЕ для подготовки документы - </a:t>
            </a:r>
            <a:r>
              <a:rPr kumimoji="0" lang="en-US" sz="2000" b="1" i="0" u="none" strike="noStrike" cap="none" spc="0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Palatino"/>
                <a:ea typeface="Palatino"/>
                <a:cs typeface="Palatino"/>
                <a:sym typeface="Palatino"/>
              </a:rPr>
              <a:t> </a:t>
            </a:r>
            <a:r>
              <a:rPr kumimoji="0" lang="ru-RU" sz="2000" b="1" i="0" u="none" strike="noStrike" cap="none" spc="0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Palatino"/>
                <a:ea typeface="Palatino"/>
                <a:cs typeface="Palatino"/>
                <a:sym typeface="Palatino"/>
              </a:rPr>
              <a:t>по </a:t>
            </a:r>
            <a:r>
              <a:rPr kumimoji="0" lang="en-US" sz="2000" b="1" i="0" u="none" strike="noStrike" cap="none" spc="0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Palatino"/>
                <a:ea typeface="Palatino"/>
                <a:cs typeface="Palatino"/>
                <a:sym typeface="Palatino"/>
              </a:rPr>
              <a:t> 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spc="0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Palatino"/>
                <a:ea typeface="Palatino"/>
                <a:cs typeface="Palatino"/>
                <a:sym typeface="Palatino"/>
              </a:rPr>
              <a:t>Приказу № 779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Palatino"/>
                <a:ea typeface="Palatino"/>
                <a:cs typeface="Palatino"/>
                <a:sym typeface="Palatino"/>
              </a:rPr>
              <a:t>  </a:t>
            </a:r>
            <a:endParaRPr kumimoji="0" lang="ru-RU" sz="16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22580830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2076" y="356546"/>
            <a:ext cx="12477885" cy="14351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Законодательство о снижении документационной нагрузки на </a:t>
            </a:r>
            <a:r>
              <a:rPr lang="ru-RU" sz="2800" b="1" dirty="0" smtClean="0">
                <a:solidFill>
                  <a:srgbClr val="FF0000"/>
                </a:solidFill>
              </a:rPr>
              <a:t>ОБРАЗОВАТЕЛЬНУЮ ОРГАНИЗАЦИЮ </a:t>
            </a:r>
            <a:r>
              <a:rPr lang="ru-RU" sz="2800" b="1" dirty="0" smtClean="0">
                <a:solidFill>
                  <a:srgbClr val="0070C0"/>
                </a:solidFill>
              </a:rPr>
              <a:t>и педагогических работников</a:t>
            </a:r>
            <a:r>
              <a:rPr lang="en-US" sz="2800" b="1" dirty="0" smtClean="0">
                <a:solidFill>
                  <a:srgbClr val="0070C0"/>
                </a:solidFill>
              </a:rPr>
              <a:t>:</a:t>
            </a:r>
            <a:endParaRPr lang="ru-RU" sz="2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4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23634" y="2059421"/>
            <a:ext cx="112646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825500" hangingPunct="0"/>
            <a:r>
              <a:rPr lang="ru-RU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Федеральный закон от 29 декабря 2012 г. N 273-ФЗ «Об образовании в Российской Федерации»</a:t>
            </a:r>
            <a:r>
              <a:rPr lang="en-US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:</a:t>
            </a:r>
            <a:endParaRPr lang="ru-RU" b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just" defTabSz="825500" hangingPunct="0"/>
            <a:r>
              <a:rPr lang="ru-RU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  <a:sym typeface="Palatino"/>
              </a:rPr>
              <a:t>СТАТЬЯ </a:t>
            </a:r>
            <a:r>
              <a:rPr lang="ru-RU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  <a:sym typeface="Palatino"/>
              </a:rPr>
              <a:t>29 </a:t>
            </a:r>
            <a:r>
              <a:rPr lang="ru-RU" b="1" dirty="0">
                <a:solidFill>
                  <a:srgbClr val="324863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  <a:sym typeface="Palatino"/>
              </a:rPr>
              <a:t>(</a:t>
            </a:r>
            <a:r>
              <a:rPr lang="ru-RU" b="1" dirty="0" smtClean="0">
                <a:solidFill>
                  <a:srgbClr val="324863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  <a:sym typeface="Palatino"/>
              </a:rPr>
              <a:t>ЧАСТЬ 4)</a:t>
            </a:r>
            <a:r>
              <a:rPr lang="en-US" b="1" dirty="0" smtClean="0">
                <a:solidFill>
                  <a:srgbClr val="324863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  <a:sym typeface="Palatino"/>
              </a:rPr>
              <a:t>: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79898" y="2951972"/>
            <a:ext cx="7399506" cy="281102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825500" hangingPunct="0"/>
            <a:r>
              <a:rPr lang="ru-RU" sz="1600" dirty="0" smtClean="0"/>
              <a:t>Информация </a:t>
            </a:r>
            <a:r>
              <a:rPr lang="ru-RU" sz="1600" dirty="0"/>
              <a:t>и документы о деятельности образовательной организации, не указанные в </a:t>
            </a:r>
            <a:r>
              <a:rPr lang="ru-RU" sz="1600" dirty="0">
                <a:hlinkClick r:id="rId2"/>
              </a:rPr>
              <a:t>части 2</a:t>
            </a:r>
            <a:r>
              <a:rPr lang="ru-RU" sz="1600" dirty="0"/>
              <a:t> настоящей статьи, предоставляются руководителем (заместителем руководителя) образовательной организации </a:t>
            </a:r>
            <a:endParaRPr lang="ru-RU" sz="1600" dirty="0" smtClean="0"/>
          </a:p>
          <a:p>
            <a:pPr defTabSz="825500" hangingPunct="0"/>
            <a:r>
              <a:rPr lang="ru-RU" sz="1600" dirty="0" smtClean="0"/>
              <a:t>по </a:t>
            </a:r>
            <a:r>
              <a:rPr lang="ru-RU" sz="1600" dirty="0"/>
              <a:t>обращению гражданина, </a:t>
            </a:r>
            <a:r>
              <a:rPr lang="ru-RU" sz="1600" dirty="0" smtClean="0"/>
              <a:t>организации </a:t>
            </a:r>
            <a:r>
              <a:rPr lang="ru-RU" sz="1600" dirty="0"/>
              <a:t>либо должностного лица государственного органа или органа местного самоуправления </a:t>
            </a:r>
            <a:endParaRPr lang="ru-RU" sz="1600" dirty="0" smtClean="0"/>
          </a:p>
          <a:p>
            <a:pPr defTabSz="825500" hangingPunct="0"/>
            <a:r>
              <a:rPr lang="ru-RU" sz="1600" b="1" u="sng" dirty="0" smtClean="0">
                <a:solidFill>
                  <a:srgbClr val="FF0000"/>
                </a:solidFill>
              </a:rPr>
              <a:t>при </a:t>
            </a:r>
            <a:r>
              <a:rPr lang="ru-RU" sz="1600" b="1" u="sng" dirty="0">
                <a:solidFill>
                  <a:srgbClr val="FF0000"/>
                </a:solidFill>
              </a:rPr>
              <a:t>наличии оснований и в порядке</a:t>
            </a:r>
            <a:r>
              <a:rPr lang="ru-RU" sz="1600" dirty="0"/>
              <a:t>, которые предусмотрены </a:t>
            </a:r>
            <a:r>
              <a:rPr lang="ru-RU" sz="1600" b="1" u="sng" dirty="0"/>
              <a:t>законодательством Российской Федерации</a:t>
            </a:r>
            <a:r>
              <a:rPr lang="ru-RU" sz="1600" dirty="0"/>
              <a:t>. </a:t>
            </a:r>
            <a:endParaRPr lang="ru-RU" sz="1600" dirty="0" smtClean="0"/>
          </a:p>
          <a:p>
            <a:pPr defTabSz="825500" hangingPunct="0"/>
            <a:r>
              <a:rPr lang="ru-RU" sz="1600" dirty="0" smtClean="0"/>
              <a:t>Образовательная </a:t>
            </a:r>
            <a:r>
              <a:rPr lang="ru-RU" sz="1600" dirty="0"/>
              <a:t>организация </a:t>
            </a:r>
            <a:r>
              <a:rPr lang="ru-RU" sz="1600" b="1" i="1" u="sng" dirty="0">
                <a:solidFill>
                  <a:srgbClr val="FF0000"/>
                </a:solidFill>
              </a:rPr>
              <a:t>вправе не предоставлять</a:t>
            </a:r>
            <a:r>
              <a:rPr lang="ru-RU" sz="1600" dirty="0"/>
              <a:t> организациям, </a:t>
            </a:r>
            <a:endParaRPr lang="ru-RU" sz="1600" dirty="0" smtClean="0"/>
          </a:p>
          <a:p>
            <a:pPr defTabSz="825500" hangingPunct="0"/>
            <a:r>
              <a:rPr lang="ru-RU" sz="1600" dirty="0" smtClean="0"/>
              <a:t>государственным </a:t>
            </a:r>
            <a:r>
              <a:rPr lang="ru-RU" sz="1600" dirty="0"/>
              <a:t>органам </a:t>
            </a:r>
            <a:r>
              <a:rPr lang="ru-RU" sz="1600" dirty="0" smtClean="0"/>
              <a:t>и </a:t>
            </a:r>
            <a:r>
              <a:rPr lang="ru-RU" sz="1600" dirty="0"/>
              <a:t>органам местного самоуправления </a:t>
            </a:r>
            <a:endParaRPr lang="ru-RU" sz="1600" dirty="0" smtClean="0"/>
          </a:p>
          <a:p>
            <a:pPr defTabSz="825500" hangingPunct="0"/>
            <a:r>
              <a:rPr lang="ru-RU" sz="1600" dirty="0" smtClean="0"/>
              <a:t>информацию </a:t>
            </a:r>
            <a:r>
              <a:rPr lang="ru-RU" sz="1600" dirty="0"/>
              <a:t>и документы при отсутствии оснований, предусмотренных законодательством Российской Федерации.</a:t>
            </a:r>
            <a:endParaRPr kumimoji="0" lang="ru-RU" sz="1600" b="0" i="0" u="none" strike="noStrike" cap="none" spc="0" normalizeH="0" baseline="0" dirty="0">
              <a:ln>
                <a:noFill/>
              </a:ln>
              <a:solidFill>
                <a:srgbClr val="324863"/>
              </a:solidFill>
              <a:effectLst/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30664" y="3013532"/>
            <a:ext cx="3383486" cy="25648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Palatino"/>
                <a:ea typeface="Palatino"/>
                <a:cs typeface="Palatino"/>
                <a:sym typeface="Palatino"/>
              </a:rPr>
              <a:t>Часть 2 статьи 29 –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FF0000"/>
                </a:solidFill>
                <a:latin typeface="Palatino"/>
                <a:ea typeface="Palatino"/>
                <a:cs typeface="Palatino"/>
                <a:sym typeface="Palatino"/>
              </a:rPr>
              <a:t>информация на официальном сайте образовательной организации 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ru-RU" sz="2000" b="1" dirty="0" smtClean="0">
              <a:solidFill>
                <a:srgbClr val="FF0000"/>
              </a:solidFill>
              <a:latin typeface="Palatino"/>
              <a:ea typeface="Palatino"/>
              <a:cs typeface="Palatino"/>
              <a:sym typeface="Palatino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0070C0"/>
                </a:solidFill>
                <a:latin typeface="Palatino"/>
                <a:ea typeface="Palatino"/>
                <a:cs typeface="Palatino"/>
                <a:sym typeface="Palatino"/>
              </a:rPr>
              <a:t>(приказ </a:t>
            </a:r>
            <a:r>
              <a:rPr lang="ru-RU" sz="2000" b="1" dirty="0" err="1" smtClean="0">
                <a:solidFill>
                  <a:srgbClr val="0070C0"/>
                </a:solidFill>
                <a:latin typeface="Palatino"/>
                <a:ea typeface="Palatino"/>
                <a:cs typeface="Palatino"/>
                <a:sym typeface="Palatino"/>
              </a:rPr>
              <a:t>Рособрнадзора</a:t>
            </a:r>
            <a:r>
              <a:rPr lang="ru-RU" sz="2000" b="1" dirty="0" smtClean="0">
                <a:solidFill>
                  <a:srgbClr val="0070C0"/>
                </a:solidFill>
                <a:latin typeface="Palatino"/>
                <a:ea typeface="Palatino"/>
                <a:cs typeface="Palatino"/>
                <a:sym typeface="Palatino"/>
              </a:rPr>
              <a:t> от 04.08.2023 № 1493)</a:t>
            </a:r>
            <a:endParaRPr kumimoji="0" lang="ru-RU" sz="2000" b="1" i="0" u="none" strike="noStrike" cap="none" spc="0" normalizeH="0" baseline="0" dirty="0" smtClean="0">
              <a:ln>
                <a:noFill/>
              </a:ln>
              <a:solidFill>
                <a:srgbClr val="0070C0"/>
              </a:solidFill>
              <a:effectLst/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4699" y="5957635"/>
            <a:ext cx="10979284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 hangingPunct="0"/>
            <a:r>
              <a:rPr lang="ru-RU" b="1" dirty="0">
                <a:solidFill>
                  <a:srgbClr val="FF0000"/>
                </a:solidFill>
                <a:latin typeface="Palatino"/>
                <a:ea typeface="Palatino"/>
                <a:cs typeface="Palatino"/>
                <a:sym typeface="Palatino"/>
              </a:rPr>
              <a:t>!!!</a:t>
            </a:r>
            <a:r>
              <a:rPr lang="ru-RU" dirty="0">
                <a:solidFill>
                  <a:srgbClr val="324863"/>
                </a:solidFill>
                <a:latin typeface="Palatino"/>
                <a:ea typeface="Palatino"/>
                <a:cs typeface="Palatino"/>
                <a:sym typeface="Palatino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Palatino"/>
                <a:ea typeface="Palatino"/>
                <a:cs typeface="Palatino"/>
                <a:sym typeface="Palatino"/>
              </a:rPr>
              <a:t>«Фильтрация» документов, поступающих в образовательную организацию </a:t>
            </a:r>
          </a:p>
          <a:p>
            <a:pPr algn="ctr" defTabSz="825500" hangingPunct="0"/>
            <a:r>
              <a:rPr lang="ru-RU" b="1" dirty="0">
                <a:solidFill>
                  <a:srgbClr val="0070C0"/>
                </a:solidFill>
                <a:latin typeface="Palatino"/>
                <a:ea typeface="Palatino"/>
                <a:cs typeface="Palatino"/>
                <a:sym typeface="Palatino"/>
              </a:rPr>
              <a:t>(часть </a:t>
            </a:r>
            <a:r>
              <a:rPr lang="ru-RU" b="1" dirty="0">
                <a:solidFill>
                  <a:srgbClr val="FF0000"/>
                </a:solidFill>
                <a:latin typeface="Palatino"/>
                <a:ea typeface="Palatino"/>
                <a:cs typeface="Palatino"/>
                <a:sym typeface="Palatino"/>
              </a:rPr>
              <a:t>4</a:t>
            </a:r>
            <a:r>
              <a:rPr lang="ru-RU" b="1" dirty="0">
                <a:solidFill>
                  <a:srgbClr val="0070C0"/>
                </a:solidFill>
                <a:latin typeface="Palatino"/>
                <a:ea typeface="Palatino"/>
                <a:cs typeface="Palatino"/>
                <a:sym typeface="Palatino"/>
              </a:rPr>
              <a:t> статьи </a:t>
            </a:r>
            <a:r>
              <a:rPr lang="ru-RU" b="1" dirty="0">
                <a:solidFill>
                  <a:srgbClr val="FF0000"/>
                </a:solidFill>
                <a:latin typeface="Palatino"/>
                <a:ea typeface="Palatino"/>
                <a:cs typeface="Palatino"/>
                <a:sym typeface="Palatino"/>
              </a:rPr>
              <a:t>29</a:t>
            </a:r>
            <a:r>
              <a:rPr lang="ru-RU" b="1" dirty="0">
                <a:solidFill>
                  <a:srgbClr val="0070C0"/>
                </a:solidFill>
                <a:latin typeface="Palatino"/>
                <a:ea typeface="Palatino"/>
                <a:cs typeface="Palatino"/>
                <a:sym typeface="Palatino"/>
              </a:rPr>
              <a:t>, № 273-ФЗ) !!!!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spc="0" normalizeH="0" baseline="0" dirty="0">
              <a:ln>
                <a:noFill/>
              </a:ln>
              <a:solidFill>
                <a:srgbClr val="324863"/>
              </a:solidFill>
              <a:effectLst/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341832352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7719" y="447471"/>
            <a:ext cx="10992255" cy="1584123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Задача</a:t>
            </a:r>
            <a:r>
              <a:rPr lang="en-US" sz="3200" b="1" dirty="0" smtClean="0">
                <a:solidFill>
                  <a:srgbClr val="FF0000"/>
                </a:solidFill>
              </a:rPr>
              <a:t>:</a:t>
            </a:r>
            <a:r>
              <a:rPr lang="ru-RU" sz="3200" b="1" dirty="0" smtClean="0">
                <a:solidFill>
                  <a:srgbClr val="0070C0"/>
                </a:solidFill>
              </a:rPr>
              <a:t> реализация плана мероприятий в ОО* независимо от типа </a:t>
            </a:r>
            <a:endParaRPr lang="ru-RU" sz="32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5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95591" y="1798167"/>
            <a:ext cx="11316510" cy="471924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ru-RU" sz="1400" dirty="0"/>
              <a:t>1. Проведение педагогического совета по вопросу снижения документационной нагрузки педагогических работников в ОО.</a:t>
            </a:r>
          </a:p>
          <a:p>
            <a:r>
              <a:rPr lang="ru-RU" sz="1400" dirty="0"/>
              <a:t>2. </a:t>
            </a:r>
            <a:r>
              <a:rPr lang="ru-RU" sz="1400" dirty="0">
                <a:solidFill>
                  <a:srgbClr val="0070C0"/>
                </a:solidFill>
              </a:rPr>
              <a:t>Анализ нормативно-правовых актов, связанных с трудовой деятельностью </a:t>
            </a:r>
            <a:r>
              <a:rPr lang="ru-RU" sz="1400" dirty="0" smtClean="0">
                <a:solidFill>
                  <a:srgbClr val="0070C0"/>
                </a:solidFill>
              </a:rPr>
              <a:t>педагогического работника </a:t>
            </a:r>
            <a:r>
              <a:rPr lang="ru-RU" sz="1400" dirty="0">
                <a:solidFill>
                  <a:srgbClr val="0070C0"/>
                </a:solidFill>
              </a:rPr>
              <a:t>и их актуализация.</a:t>
            </a:r>
          </a:p>
          <a:p>
            <a:r>
              <a:rPr lang="ru-RU" sz="1400" dirty="0">
                <a:solidFill>
                  <a:srgbClr val="0070C0"/>
                </a:solidFill>
              </a:rPr>
              <a:t>3. Актуализация и упорядочение перечня внутренних отчетных документов и мониторингов, требующих привлечение педагогов.</a:t>
            </a:r>
          </a:p>
          <a:p>
            <a:r>
              <a:rPr lang="ru-RU" sz="1400" dirty="0">
                <a:solidFill>
                  <a:srgbClr val="0070C0"/>
                </a:solidFill>
              </a:rPr>
              <a:t>4. Внесение изменений в должностные инструкции с учетом положений Федерального закона «Об образовании в РФ», приказов </a:t>
            </a:r>
            <a:r>
              <a:rPr lang="ru-RU" sz="1400" dirty="0" err="1">
                <a:solidFill>
                  <a:srgbClr val="0070C0"/>
                </a:solidFill>
              </a:rPr>
              <a:t>Минпросвещения</a:t>
            </a:r>
            <a:r>
              <a:rPr lang="ru-RU" sz="1400" dirty="0">
                <a:solidFill>
                  <a:srgbClr val="0070C0"/>
                </a:solidFill>
              </a:rPr>
              <a:t> России и Минтруда России.</a:t>
            </a:r>
          </a:p>
          <a:p>
            <a:r>
              <a:rPr lang="ru-RU" sz="1400" dirty="0">
                <a:solidFill>
                  <a:srgbClr val="0070C0"/>
                </a:solidFill>
              </a:rPr>
              <a:t>5. Внесение изменений в локальные акты ОО (должностные </a:t>
            </a:r>
            <a:r>
              <a:rPr lang="ru-RU" sz="1400" dirty="0" smtClean="0">
                <a:solidFill>
                  <a:srgbClr val="0070C0"/>
                </a:solidFill>
              </a:rPr>
              <a:t>инструкции, Правила </a:t>
            </a:r>
            <a:r>
              <a:rPr lang="ru-RU" sz="1400" dirty="0">
                <a:solidFill>
                  <a:srgbClr val="0070C0"/>
                </a:solidFill>
              </a:rPr>
              <a:t>внутреннего </a:t>
            </a:r>
            <a:r>
              <a:rPr lang="ru-RU" sz="1400" dirty="0" smtClean="0">
                <a:solidFill>
                  <a:srgbClr val="0070C0"/>
                </a:solidFill>
              </a:rPr>
              <a:t>трудового распорядка</a:t>
            </a:r>
            <a:r>
              <a:rPr lang="ru-RU" sz="1400" dirty="0">
                <a:solidFill>
                  <a:srgbClr val="0070C0"/>
                </a:solidFill>
              </a:rPr>
              <a:t>, положение об оплате труда</a:t>
            </a:r>
            <a:r>
              <a:rPr lang="ru-RU" sz="1400" dirty="0" smtClean="0">
                <a:solidFill>
                  <a:srgbClr val="0070C0"/>
                </a:solidFill>
              </a:rPr>
              <a:t>, положение о </a:t>
            </a:r>
            <a:r>
              <a:rPr lang="ru-RU" sz="1400" dirty="0">
                <a:solidFill>
                  <a:srgbClr val="0070C0"/>
                </a:solidFill>
              </a:rPr>
              <a:t>разработке и реализации образовательной программы, положение о проведении педагогической диагностики и др.)</a:t>
            </a:r>
          </a:p>
          <a:p>
            <a:r>
              <a:rPr lang="ru-RU" sz="1400" dirty="0"/>
              <a:t>6. Исключение незапланированных поручений и обязанностей, не связанных </a:t>
            </a:r>
            <a:r>
              <a:rPr lang="ru-RU" sz="1400" dirty="0" smtClean="0"/>
              <a:t>с </a:t>
            </a:r>
            <a:r>
              <a:rPr lang="ru-RU" sz="1400" dirty="0"/>
              <a:t>непосредственным решением педагогических задач.</a:t>
            </a:r>
          </a:p>
          <a:p>
            <a:r>
              <a:rPr lang="ru-RU" sz="1400" dirty="0"/>
              <a:t>7. Внедрение информационных технологий для сбора отчетных данных и данных мониторингов. </a:t>
            </a:r>
          </a:p>
          <a:p>
            <a:r>
              <a:rPr lang="ru-RU" sz="1400" dirty="0"/>
              <a:t>8. Замещение документов, оформляемых на бумажном носителе, на электронную форму. </a:t>
            </a:r>
          </a:p>
          <a:p>
            <a:r>
              <a:rPr lang="ru-RU" sz="1400" dirty="0"/>
              <a:t>9. Исключение дублирования информации на электронном и бумажном носителе.</a:t>
            </a:r>
          </a:p>
          <a:p>
            <a:r>
              <a:rPr lang="ru-RU" sz="1400" dirty="0"/>
              <a:t>10. Правовое просвещение посредством размещения правовой информации в открытых и общедоступных информационных ресурсах образовательной организации, проведения заседания педагогического совета, индивидуальных консультаций, опросов.</a:t>
            </a:r>
          </a:p>
          <a:p>
            <a:r>
              <a:rPr lang="ru-RU" sz="1400" dirty="0"/>
              <a:t>11. Повышение квалификации в области применения информационных технологий для оформления содержания и результатов педагогической деятельности. </a:t>
            </a:r>
            <a:endParaRPr lang="ru-RU" sz="1400" dirty="0" smtClean="0"/>
          </a:p>
          <a:p>
            <a:endParaRPr lang="ru-RU" sz="1400" dirty="0"/>
          </a:p>
          <a:p>
            <a:r>
              <a:rPr lang="ru-RU" sz="1400" b="1" dirty="0" smtClean="0">
                <a:solidFill>
                  <a:srgbClr val="0070C0"/>
                </a:solidFill>
              </a:rPr>
              <a:t>*Рекомендации </a:t>
            </a:r>
            <a:r>
              <a:rPr lang="ru-RU" sz="1400" b="1" dirty="0" err="1" smtClean="0">
                <a:solidFill>
                  <a:srgbClr val="0070C0"/>
                </a:solidFill>
              </a:rPr>
              <a:t>Рособрнадзора</a:t>
            </a:r>
            <a:r>
              <a:rPr lang="ru-RU" sz="1400" b="1" dirty="0" smtClean="0">
                <a:solidFill>
                  <a:srgbClr val="0070C0"/>
                </a:solidFill>
              </a:rPr>
              <a:t> на совещании с субъектами РФ 07.08.2025, 13.11.2025</a:t>
            </a:r>
            <a:r>
              <a:rPr lang="ru-RU" sz="1400" b="1" dirty="0" smtClean="0">
                <a:solidFill>
                  <a:srgbClr val="FF0000"/>
                </a:solidFill>
              </a:rPr>
              <a:t>, </a:t>
            </a:r>
          </a:p>
          <a:p>
            <a:r>
              <a:rPr lang="ru-RU" sz="1600" b="1" dirty="0" smtClean="0">
                <a:solidFill>
                  <a:srgbClr val="FF0000"/>
                </a:solidFill>
              </a:rPr>
              <a:t>Письмо </a:t>
            </a:r>
            <a:r>
              <a:rPr lang="ru-RU" sz="1600" b="1" dirty="0" err="1" smtClean="0">
                <a:solidFill>
                  <a:srgbClr val="FF0000"/>
                </a:solidFill>
              </a:rPr>
              <a:t>Рособрнадзора</a:t>
            </a:r>
            <a:r>
              <a:rPr lang="ru-RU" sz="1600" b="1" dirty="0" smtClean="0">
                <a:solidFill>
                  <a:srgbClr val="FF0000"/>
                </a:solidFill>
              </a:rPr>
              <a:t> Губернатору Свердловской области от 27.10.2025 № 01-182</a:t>
            </a:r>
            <a:r>
              <a:rPr lang="en-US" sz="1600" b="1" dirty="0" smtClean="0">
                <a:solidFill>
                  <a:srgbClr val="FF0000"/>
                </a:solidFill>
              </a:rPr>
              <a:t>/</a:t>
            </a:r>
            <a:r>
              <a:rPr lang="ru-RU" sz="1600" b="1" dirty="0" smtClean="0">
                <a:solidFill>
                  <a:srgbClr val="FF0000"/>
                </a:solidFill>
              </a:rPr>
              <a:t>11-01 </a:t>
            </a:r>
            <a:endParaRPr lang="ru-RU" sz="1600" b="1" dirty="0">
              <a:solidFill>
                <a:srgbClr val="FF0000"/>
              </a:solidFill>
            </a:endParaRPr>
          </a:p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spc="0" normalizeH="0" baseline="0" dirty="0" smtClean="0">
              <a:ln>
                <a:noFill/>
              </a:ln>
              <a:solidFill>
                <a:srgbClr val="324863"/>
              </a:solidFill>
              <a:effectLst/>
              <a:uFillTx/>
              <a:latin typeface="Palatino"/>
              <a:ea typeface="Palatino"/>
              <a:cs typeface="Palatino"/>
              <a:sym typeface="Palatino"/>
            </a:endParaRPr>
          </a:p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spc="0" normalizeH="0" baseline="0" dirty="0">
              <a:ln>
                <a:noFill/>
              </a:ln>
              <a:solidFill>
                <a:srgbClr val="324863"/>
              </a:solidFill>
              <a:effectLst/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30492582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1286" y="187066"/>
            <a:ext cx="11302864" cy="1188092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Задача </a:t>
            </a:r>
            <a:r>
              <a:rPr lang="en-US" sz="2800" b="1" dirty="0" smtClean="0">
                <a:solidFill>
                  <a:srgbClr val="FF0000"/>
                </a:solidFill>
              </a:rPr>
              <a:t>: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>
                <a:solidFill>
                  <a:srgbClr val="0070C0"/>
                </a:solidFill>
              </a:rPr>
              <a:t>использовать и доводить до педагогов ресурсы  Министерства образования Свердловской области</a:t>
            </a:r>
            <a:endParaRPr lang="ru-RU" sz="2100" b="1" dirty="0">
              <a:solidFill>
                <a:srgbClr val="0070C0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6</a:t>
            </a:fld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273523" y="3775535"/>
            <a:ext cx="572508" cy="400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ctr">
            <a:spAutoFit/>
          </a:bodyPr>
          <a:lstStyle/>
          <a:p>
            <a:pPr algn="just" defTabSz="619137" hangingPunct="0"/>
            <a:endParaRPr lang="ru-RU" sz="1050" dirty="0">
              <a:solidFill>
                <a:srgbClr val="324863"/>
              </a:solidFill>
              <a:latin typeface="Palatino"/>
              <a:ea typeface="Palatino"/>
              <a:cs typeface="Palatino"/>
              <a:sym typeface="Palatino"/>
            </a:endParaRPr>
          </a:p>
          <a:p>
            <a:pPr algn="just" defTabSz="619137" hangingPunct="0"/>
            <a:endParaRPr lang="ru-RU" sz="1050" dirty="0">
              <a:solidFill>
                <a:srgbClr val="324863"/>
              </a:solidFill>
              <a:latin typeface="Palatino"/>
              <a:ea typeface="Palatino"/>
              <a:cs typeface="Palatino"/>
              <a:sym typeface="Palatin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48720" y="3015615"/>
            <a:ext cx="1945531" cy="56169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ctr">
            <a:spAutoFit/>
          </a:bodyPr>
          <a:lstStyle/>
          <a:p>
            <a:pPr algn="ctr" defTabSz="619137" hangingPunct="0"/>
            <a:endParaRPr lang="ru-RU" sz="3150" dirty="0">
              <a:solidFill>
                <a:srgbClr val="324863"/>
              </a:solidFill>
              <a:latin typeface="Palatino"/>
              <a:ea typeface="Palatino"/>
              <a:cs typeface="Palatino"/>
              <a:sym typeface="Palatino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2522" y="1940413"/>
            <a:ext cx="993305" cy="102082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392964" y="2247415"/>
            <a:ext cx="1339924" cy="56169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ctr">
            <a:spAutoFit/>
          </a:bodyPr>
          <a:lstStyle/>
          <a:p>
            <a:pPr algn="ctr" defTabSz="619137" hangingPunct="0"/>
            <a:r>
              <a:rPr lang="ru-RU" sz="1050" b="1" dirty="0">
                <a:solidFill>
                  <a:srgbClr val="324863"/>
                </a:solidFill>
                <a:latin typeface="Palatino"/>
                <a:ea typeface="Palatino"/>
                <a:cs typeface="Palatino"/>
                <a:sym typeface="Palatino"/>
              </a:rPr>
              <a:t>Чат-бот «Помощник Рособрнадзора»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8457" y="1901549"/>
            <a:ext cx="4009056" cy="4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202002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Editorial">
  <a:themeElements>
    <a:clrScheme name="Editorial">
      <a:dk1>
        <a:srgbClr val="324863"/>
      </a:dk1>
      <a:lt1>
        <a:srgbClr val="634D31"/>
      </a:lt1>
      <a:dk2>
        <a:srgbClr val="615F5C"/>
      </a:dk2>
      <a:lt2>
        <a:srgbClr val="D6D3CB"/>
      </a:lt2>
      <a:accent1>
        <a:srgbClr val="4D76A4"/>
      </a:accent1>
      <a:accent2>
        <a:srgbClr val="729460"/>
      </a:accent2>
      <a:accent3>
        <a:srgbClr val="D6AD40"/>
      </a:accent3>
      <a:accent4>
        <a:srgbClr val="DC7D39"/>
      </a:accent4>
      <a:accent5>
        <a:srgbClr val="C36061"/>
      </a:accent5>
      <a:accent6>
        <a:srgbClr val="7E649B"/>
      </a:accent6>
      <a:hlink>
        <a:srgbClr val="0000FF"/>
      </a:hlink>
      <a:folHlink>
        <a:srgbClr val="FF00FF"/>
      </a:folHlink>
    </a:clrScheme>
    <a:fontScheme name="Editorial">
      <a:majorFont>
        <a:latin typeface="Baskerville"/>
        <a:ea typeface="Baskerville"/>
        <a:cs typeface="Baskerville"/>
      </a:majorFont>
      <a:minorFont>
        <a:latin typeface="Baskerville"/>
        <a:ea typeface="Baskerville"/>
        <a:cs typeface="Baskerville"/>
      </a:minorFont>
    </a:fontScheme>
    <a:fmtScheme name="Editori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Palatino"/>
            <a:ea typeface="Palatino"/>
            <a:cs typeface="Palatino"/>
            <a:sym typeface="Palatin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>
              <a:hueOff val="109193"/>
              <a:satOff val="-4874"/>
              <a:lumOff val="12971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324863"/>
            </a:solidFill>
            <a:effectLst/>
            <a:uFillTx/>
            <a:latin typeface="Palatino"/>
            <a:ea typeface="Palatino"/>
            <a:cs typeface="Palatino"/>
            <a:sym typeface="Palatin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5556</TotalTime>
  <Words>681</Words>
  <Application>Microsoft Office PowerPoint</Application>
  <PresentationFormat>Произвольный</PresentationFormat>
  <Paragraphs>81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Editorial</vt:lpstr>
      <vt:lpstr>Законодательство о снижении документационной нагрузки на педагогических работников (ДОУ, школы):</vt:lpstr>
      <vt:lpstr>Законодательство о снижении документационной нагрузки на педагогических работников (ДОУ, школы) ПРИКАЗ № 779:</vt:lpstr>
      <vt:lpstr>Законодательство о снижении документационной нагрузки на педагогических работников:</vt:lpstr>
      <vt:lpstr>Законодательство о снижении документационной нагрузки на ОБРАЗОВАТЕЛЬНУЮ ОРГАНИЗАЦИЮ и педагогических работников:</vt:lpstr>
      <vt:lpstr>Задача: реализация плана мероприятий в ОО* независимо от типа </vt:lpstr>
      <vt:lpstr>Задача : использовать и доводить до педагогов ресурсы  Министерства образования Свердловской области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</dc:title>
  <dc:creator>Бородина Екатерина Михайловна</dc:creator>
  <cp:lastModifiedBy>20BUH22</cp:lastModifiedBy>
  <cp:revision>402</cp:revision>
  <cp:lastPrinted>2026-01-27T08:23:59Z</cp:lastPrinted>
  <dcterms:created xsi:type="dcterms:W3CDTF">2020-08-25T06:53:07Z</dcterms:created>
  <dcterms:modified xsi:type="dcterms:W3CDTF">2026-01-29T06:25:25Z</dcterms:modified>
</cp:coreProperties>
</file>