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71" r:id="rId7"/>
    <p:sldId id="267" r:id="rId8"/>
    <p:sldId id="268" r:id="rId9"/>
    <p:sldId id="291" r:id="rId10"/>
    <p:sldId id="285" r:id="rId11"/>
    <p:sldId id="292" r:id="rId12"/>
    <p:sldId id="283" r:id="rId13"/>
    <p:sldId id="270" r:id="rId14"/>
    <p:sldId id="269" r:id="rId15"/>
    <p:sldId id="287" r:id="rId16"/>
    <p:sldId id="272" r:id="rId17"/>
    <p:sldId id="281" r:id="rId18"/>
    <p:sldId id="282" r:id="rId19"/>
    <p:sldId id="274" r:id="rId20"/>
    <p:sldId id="293" r:id="rId21"/>
    <p:sldId id="284" r:id="rId22"/>
    <p:sldId id="275" r:id="rId23"/>
    <p:sldId id="277" r:id="rId24"/>
    <p:sldId id="278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D30C0"/>
    <a:srgbClr val="008000"/>
    <a:srgbClr val="339966"/>
    <a:srgbClr val="5F5F5F"/>
    <a:srgbClr val="50AEC8"/>
    <a:srgbClr val="6600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3128-BDAA-408D-B8BC-955ACF192C65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8087-E0D9-4E2A-9AD8-ADD53D82E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680C7-1570-4FCD-93D1-6FE7A732A41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BA13-0FFB-4A2F-8C39-30975331D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5EE76-F6DE-4E41-B3AA-F2259A66E8A4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B91A9-4CDF-49E2-84D7-5C5C18538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0404-434C-4473-B183-287485D24E0A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95C9-ED54-4FE6-BB6F-6C4320B41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626F7-1F18-4E5D-BD18-311FF5D65320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E0AE-A2FA-4D23-813C-BBA280B3A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223DF-DC86-45C1-B195-1357FF279027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0AB8-622F-4D55-8901-F35AC46B1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59C11-EF8D-46EF-8531-9444DC76AE02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7714-3B5B-4683-B810-59743CA47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0E4AD-B83B-4D11-904E-05A663CE1471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4CCA7-5917-4618-A804-2ABC04A61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395CA-3458-4536-BE71-7BC173D3EF3A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7FB9-7C5F-4B2A-9CA0-C0476EB1A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27EF-83F6-4046-9F5C-723D355D2B20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8E44-5A5A-4A47-B252-812374C7E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DB0FF-F082-4FB5-B08E-0FC420520E73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5343-0D63-492E-9EC8-C1539F6E8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302876-8096-40E5-9B1C-7457CCCE3DDA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73E8FE-CC04-45A5-8D3B-771E89B02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836712"/>
            <a:ext cx="7488832" cy="42484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   Образовательной  области         </a:t>
            </a: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«Социально-коммуникативное </a:t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развитие»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СООТВЕТСТВИИ ФГОС ДО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796" name="Picture 4" descr="P43006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76672"/>
            <a:ext cx="7776864" cy="590465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CIM\103NIKON\DSCN0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8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8313" y="-4819650"/>
            <a:ext cx="8207375" cy="1009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40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40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40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40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40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r>
              <a:rPr lang="ru-RU" sz="4000" b="1">
                <a:latin typeface="Times New Roman" pitchFamily="18" charset="0"/>
                <a:ea typeface="Times New Roman" pitchFamily="18" charset="0"/>
                <a:cs typeface="Arial" charset="0"/>
              </a:rPr>
              <a:t>Цель:</a:t>
            </a:r>
          </a:p>
          <a:p>
            <a:pPr eaLnBrk="0" hangingPunct="0"/>
            <a:r>
              <a:rPr lang="ru-RU" b="1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Способствовать воспитанию гуманной, социально активной, самостоятельной,   </a:t>
            </a:r>
          </a:p>
          <a:p>
            <a:pPr eaLnBrk="0" hangingPunct="0"/>
            <a:r>
              <a:rPr lang="ru-RU" b="1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интеллектуально развитой творческой личности, обладающей чувством</a:t>
            </a:r>
          </a:p>
          <a:p>
            <a:pPr eaLnBrk="0" hangingPunct="0"/>
            <a:r>
              <a:rPr lang="ru-RU" b="1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национальной гордости, любви к Отечеству, родному городу,  своему народу.</a:t>
            </a:r>
          </a:p>
          <a:p>
            <a:pPr algn="ctr" eaLnBrk="0" hangingPunct="0"/>
            <a:r>
              <a:rPr lang="ru-RU" sz="4000" b="1">
                <a:latin typeface="Times New Roman" pitchFamily="18" charset="0"/>
                <a:ea typeface="Times New Roman" pitchFamily="18" charset="0"/>
                <a:cs typeface="Arial" charset="0"/>
              </a:rPr>
              <a:t>Задачи:</a:t>
            </a:r>
            <a:endParaRPr lang="ru-RU" sz="400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ru-RU" b="1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Заложить основы гражданско- патриотической позиции личности;</a:t>
            </a:r>
          </a:p>
          <a:p>
            <a:pPr eaLnBrk="0" hangingPunct="0">
              <a:buFontTx/>
              <a:buChar char="•"/>
            </a:pPr>
            <a:r>
              <a:rPr lang="ru-RU" b="1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Освоение наиболее значимых российских  культурных традиций и традиций родного города;</a:t>
            </a:r>
          </a:p>
          <a:p>
            <a:pPr eaLnBrk="0" hangingPunct="0">
              <a:buFont typeface="Arial" charset="0"/>
              <a:buChar char="•"/>
            </a:pPr>
            <a:r>
              <a:rPr lang="ru-RU" b="1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Получение и расширение доступных знаний о стране и родном городе: его истории, культуре, географии, традициях, достопримечательностях, народных промыслах, архитектуре, выдающихся земляках, природе и т.д. </a:t>
            </a:r>
          </a:p>
          <a:p>
            <a:pPr eaLnBrk="0" hangingPunct="0">
              <a:buFontTx/>
              <a:buChar char="•"/>
            </a:pPr>
            <a:r>
              <a:rPr lang="ru-RU" b="1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Формирование модели поведения ребенка во взаимоотношениях с другими  людьми.</a:t>
            </a:r>
            <a:endParaRPr lang="ru-RU" sz="1400" b="1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0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02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02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2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02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Компоненты патриотического воспитания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0900" y="1528763"/>
            <a:ext cx="2592388" cy="397033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Содержательный (представление ребенка об окружающем мире)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культуре народа, его традициях, творчестве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 природе родного края, страны и деятельности человека в природе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 символах родного города и страны (флаг, герб, гимн)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50" y="1268413"/>
            <a:ext cx="2519363" cy="43402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Эмоционально – побудительный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Любовь и чувство привязанности к родной семье и дому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Уважение к культуре и традициям народа, к историческому прошлому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Любовь к родной природе, к родному языку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Уважение к человеку – труженику и желание принимать участие в труде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3663" y="1341438"/>
            <a:ext cx="2160587" cy="44307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(отражение отношения к миру в деятельности)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Труд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Игра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Продуктивная деятельность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Познавательная деятельность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Музыкальная деятельность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/>
          <a:srcRect l="16457" t="68892" r="16882" b="11110"/>
          <a:stretch>
            <a:fillRect/>
          </a:stretch>
        </p:blipFill>
        <p:spPr bwMode="auto">
          <a:xfrm>
            <a:off x="586160" y="503660"/>
            <a:ext cx="8064896" cy="1346432"/>
          </a:xfrm>
          <a:prstGeom prst="rect">
            <a:avLst/>
          </a:prstGeom>
          <a:solidFill>
            <a:srgbClr val="00B0F0"/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3" name="Picture 7" descr="PA1709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133600"/>
            <a:ext cx="3600450" cy="3095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4" name="Picture 8" descr="P42905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149475"/>
            <a:ext cx="3671887" cy="3079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P42905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12763"/>
            <a:ext cx="3671888" cy="3060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6" name="Picture 6" descr="P42905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2829" y="549275"/>
            <a:ext cx="3528889" cy="3024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4" descr="P1010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026" y="3788477"/>
            <a:ext cx="3816350" cy="2778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P1010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3790854"/>
            <a:ext cx="3743325" cy="277574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Цели:</a:t>
            </a: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68313" y="-5157788"/>
            <a:ext cx="8207375" cy="1077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14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ru-RU" sz="80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Формирование основ безопасности собственной жизнедеятельности.</a:t>
            </a:r>
          </a:p>
          <a:p>
            <a:pPr eaLnBrk="0" hangingPunct="0">
              <a:buFontTx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Формирование предпосылок  экологического сознания (безопасности окружающего мира) </a:t>
            </a:r>
          </a:p>
          <a:p>
            <a:pPr algn="ctr" eaLnBrk="0" hangingPunct="0"/>
            <a:r>
              <a:rPr lang="ru-RU" sz="4000" b="1">
                <a:solidFill>
                  <a:srgbClr val="E46C0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Задачи:</a:t>
            </a:r>
            <a:endParaRPr lang="ru-RU">
              <a:solidFill>
                <a:srgbClr val="E46C0A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формирование представлений об опасных  для человека и окружающего мира природы </a:t>
            </a:r>
          </a:p>
          <a:p>
            <a:pPr eaLnBrk="0" hangingPunct="0"/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ситуациях и способах поведения в них;</a:t>
            </a:r>
          </a:p>
          <a:p>
            <a:pPr eaLnBrk="0" hangingPunct="0">
              <a:buFontTx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приобщение к  правилам безопасного для человека и окружающего мира природы поведения;</a:t>
            </a:r>
          </a:p>
          <a:p>
            <a:pPr eaLnBrk="0" hangingPunct="0">
              <a:buFontTx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передачу детям знаний о правилах безопасности дорожного движения в качестве пешехода и пассажира транспортного средства;</a:t>
            </a:r>
          </a:p>
          <a:p>
            <a:pPr eaLnBrk="0" hangingPunct="0">
              <a:buFont typeface="Arial" charset="0"/>
              <a:buChar char="•"/>
            </a:pPr>
            <a:r>
              <a:rPr lang="ru-RU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формирование осторожного и осмотрительного отношения к потенциально опасным для человека и окружающего мира природы ситуациям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76262"/>
          </a:xfrm>
        </p:spPr>
        <p:txBody>
          <a:bodyPr/>
          <a:lstStyle/>
          <a:p>
            <a:r>
              <a:rPr lang="ru-RU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по ОБЖ</a:t>
            </a:r>
            <a:r>
              <a:rPr lang="ru-RU" sz="240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smtClean="0">
              <a:solidFill>
                <a:srgbClr val="008000"/>
              </a:solidFill>
            </a:endParaRPr>
          </a:p>
        </p:txBody>
      </p:sp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68313" y="-3124200"/>
            <a:ext cx="8207375" cy="738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16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ru-RU" sz="2400" b="1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2400" b="1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2400" b="1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 typeface="Arial" charset="0"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Усвоение дошкольниками первоначальных знаний о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правилах безопасного поведения;</a:t>
            </a:r>
            <a:endParaRPr lang="ru-RU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Формирование у детей качественно новых двигательных навыков и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бдительного восприятия окружающей обстановки;</a:t>
            </a:r>
            <a:endParaRPr lang="ru-RU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endParaRPr lang="ru-RU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Развитие у детей способности к предвидению возможной опасности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 конкретной  меняющейся ситуации и построению адекватного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безопасного поведения;</a:t>
            </a:r>
            <a:r>
              <a:rPr lang="ru-RU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поведения.</a:t>
            </a:r>
            <a:r>
              <a:rPr lang="ru-RU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3" y="-633413"/>
            <a:ext cx="8207375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Основные принципы работы по воспитанию у детей</a:t>
            </a:r>
          </a:p>
          <a:p>
            <a:pPr algn="ctr" eaLnBrk="0" hangingPunct="0"/>
            <a:r>
              <a:rPr lang="ru-RU" sz="2400" b="1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 навыков безопасного поведения</a:t>
            </a:r>
          </a:p>
          <a:p>
            <a:pPr algn="ctr" eaLnBrk="0" hangingPunct="0">
              <a:buFont typeface="Arial" charset="0"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Важно не механическое заучивание детьми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 безопасного поведения, а воспитание у них навыков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безопасного поведения в окружающей его обстановке.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FontTx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Воспитатели и родители не должны ограничиваться словами и показом картинок</a:t>
            </a:r>
            <a:b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(хотя это тоже важно). С детьми надо рассматривать и анализировать различные</a:t>
            </a:r>
            <a:b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жизненные ситуации, если возможно, проигрывать их в реальной обстановке.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FontTx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Занятия проводить не только по графику или плану, а использовать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каждую возможность (ежедневно), в процессе игр, прогулок и т.д.,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чтобы помочь детям полностью усвоить правила, обращать внимание детей 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ту или иную сторону правил.</a:t>
            </a:r>
          </a:p>
          <a:p>
            <a:pPr algn="ctr" eaLnBrk="0" hangingPunct="0"/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Font typeface="Arial" charset="0"/>
              <a:buChar char="•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качества ребенка: его координацию, внимание, наблюдательность, реакцию  и т.д. Эти качества очень нужны и для безопасного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Развитие трудовой деятельности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DCIM\102NIKON\DSCN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3658"/>
            <a:ext cx="7416824" cy="533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643438" y="3716338"/>
            <a:ext cx="1944687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быту, социуме, природе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1224136"/>
          </a:xfrm>
        </p:spPr>
        <p:txBody>
          <a:bodyPr rtlCol="0"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Основная цель</a:t>
            </a:r>
            <a:br>
              <a:rPr lang="ru-RU" altLang="ru-RU" sz="2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позитивная социализация детей дошкольного возраста, </a:t>
            </a:r>
            <a:b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приобщение к </a:t>
            </a:r>
            <a:r>
              <a:rPr lang="ru-RU" altLang="ru-RU" sz="1800" dirty="0" err="1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 нормам, традициям семьи,</a:t>
            </a:r>
            <a:b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общества и государства</a:t>
            </a:r>
            <a:r>
              <a:rPr lang="ru-RU" altLang="ru-RU" sz="40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8313" y="1484313"/>
            <a:ext cx="820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социально-коммуникативного развития</a:t>
            </a:r>
            <a:endParaRPr lang="ru-RU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2060575"/>
            <a:ext cx="1728787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Усвоение норм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 ценностей, принятых в обществе, включая моральные и нравственные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ценности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3716338"/>
            <a:ext cx="1943100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уважительного отношения и чувства принадлежности к своей семье и к сообществу детей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 взрослых в Организации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5875" y="3716338"/>
            <a:ext cx="1944688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позитивных установок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 различным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видам труда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 творчества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00338" y="2060575"/>
            <a:ext cx="1727200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Развитие общения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 взаимодействия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ребёнка со взрослыми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 сверстниками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7900" y="2060575"/>
            <a:ext cx="1728788" cy="1368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Становление самостоятельности, целенаправленности и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собственных действий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04025" y="2060575"/>
            <a:ext cx="1728788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Развитие социального и эмоционального интеллекта,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эмоциональной отзывчивости,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сопереживания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32588" y="3716338"/>
            <a:ext cx="1943100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готовности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 совместной деятельности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со сверстниками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DCIM\107NIKON\DSCN1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49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68313" y="-5126038"/>
            <a:ext cx="8280400" cy="107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400" b="1"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r>
              <a:rPr lang="ru-RU" sz="3200" b="1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Цель:</a:t>
            </a:r>
          </a:p>
          <a:p>
            <a:pPr algn="just"/>
            <a:r>
              <a:rPr lang="ru-RU" sz="1600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ru-RU" sz="200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Формирование положительного отношения к труду.</a:t>
            </a:r>
          </a:p>
          <a:p>
            <a:pPr algn="ctr" eaLnBrk="0" hangingPunct="0"/>
            <a:r>
              <a:rPr lang="ru-RU" sz="3200" b="1">
                <a:solidFill>
                  <a:srgbClr val="BD30C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Задачи:</a:t>
            </a:r>
            <a:endParaRPr lang="ru-RU" sz="3200">
              <a:solidFill>
                <a:srgbClr val="BD30C0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Воспитание в детях уважительного отношения к труженику и результатам его труда, желания подражать ему в своей деятельности, проявлять нравственные качества.</a:t>
            </a:r>
          </a:p>
          <a:p>
            <a:pPr algn="just" eaLnBrk="0" hangingPunct="0">
              <a:buFontTx/>
              <a:buChar char="•"/>
            </a:pPr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Обучение детей трудовым умениям, навыкам организации и планирования своего труда, осуществлению самоконтроля и самооценки. </a:t>
            </a:r>
          </a:p>
          <a:p>
            <a:pPr algn="just" eaLnBrk="0" hangingPunct="0">
              <a:buFontTx/>
              <a:buChar char="•"/>
            </a:pPr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Воспитание нравственно-волевых качеств (настойчивости, целеустремленности,</a:t>
            </a:r>
          </a:p>
          <a:p>
            <a:pPr algn="just" eaLnBrk="0" hangingPunct="0"/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ответственности за результат своей деятельности), привычки к трудовому усилию.</a:t>
            </a:r>
          </a:p>
          <a:p>
            <a:pPr algn="just" eaLnBrk="0" hangingPunct="0">
              <a:buFontTx/>
              <a:buChar char="•"/>
            </a:pPr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Воспитание нравственных мотивов деятельности, побуждающих включаться в труд при необходимости. </a:t>
            </a:r>
          </a:p>
          <a:p>
            <a:pPr algn="just" eaLnBrk="0" hangingPunct="0">
              <a:buFontTx/>
              <a:buChar char="•"/>
            </a:pPr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Воспитание гуманного отношения к окружающим: умения и желания включаться</a:t>
            </a:r>
          </a:p>
          <a:p>
            <a:pPr algn="just" eaLnBrk="0" hangingPunct="0"/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 совместный труд со сверстниками, проявлять доброжелательность, </a:t>
            </a:r>
          </a:p>
          <a:p>
            <a:pPr algn="just" eaLnBrk="0" hangingPunct="0"/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активность и инициативу, стремление к качественному выполнению общего дела,</a:t>
            </a:r>
          </a:p>
          <a:p>
            <a:pPr algn="just" eaLnBrk="0" hangingPunct="0"/>
            <a:r>
              <a:rPr lang="ru-RU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осознания себя как члена детского общества.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03350" y="-4665663"/>
            <a:ext cx="6048375" cy="978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1400" b="1">
              <a:ea typeface="Times New Roman" pitchFamily="18" charset="0"/>
              <a:cs typeface="Arial" charset="0"/>
            </a:endParaRPr>
          </a:p>
          <a:p>
            <a:pPr algn="ctr"/>
            <a:endParaRPr lang="ru-RU" sz="3200" b="1">
              <a:solidFill>
                <a:srgbClr val="000099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endParaRPr lang="ru-RU" sz="3200" b="1">
              <a:solidFill>
                <a:srgbClr val="000099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/>
            <a:r>
              <a:rPr lang="ru-RU" sz="3200" b="1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Виды труда:</a:t>
            </a:r>
            <a:endParaRPr lang="ru-RU" sz="3200">
              <a:solidFill>
                <a:srgbClr val="000099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endParaRPr lang="ru-RU" sz="1400"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 sz="2400">
                <a:solidFill>
                  <a:srgbClr val="948A54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Самообслуживание.</a:t>
            </a:r>
          </a:p>
          <a:p>
            <a:pPr algn="ctr" eaLnBrk="0" hangingPunct="0">
              <a:buFontTx/>
              <a:buChar char="•"/>
            </a:pPr>
            <a:endParaRPr lang="ru-RU" sz="2400">
              <a:solidFill>
                <a:srgbClr val="948A54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 sz="2400">
                <a:solidFill>
                  <a:srgbClr val="948A54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Хозяйственно-бытовой труд.</a:t>
            </a:r>
          </a:p>
          <a:p>
            <a:pPr algn="ctr" eaLnBrk="0" hangingPunct="0">
              <a:buFontTx/>
              <a:buChar char="•"/>
            </a:pPr>
            <a:endParaRPr lang="ru-RU" sz="2400">
              <a:solidFill>
                <a:srgbClr val="948A54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 sz="2400">
                <a:solidFill>
                  <a:srgbClr val="948A54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Труд в природе.</a:t>
            </a:r>
          </a:p>
          <a:p>
            <a:pPr algn="ctr" eaLnBrk="0" hangingPunct="0">
              <a:buFontTx/>
              <a:buChar char="•"/>
            </a:pPr>
            <a:endParaRPr lang="ru-RU" sz="2400">
              <a:solidFill>
                <a:srgbClr val="948A54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 sz="2400">
                <a:solidFill>
                  <a:srgbClr val="948A54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Ручной труд.</a:t>
            </a:r>
          </a:p>
          <a:p>
            <a:pPr algn="ctr" eaLnBrk="0" hangingPunct="0">
              <a:buFontTx/>
              <a:buChar char="•"/>
            </a:pPr>
            <a:endParaRPr lang="ru-RU" sz="2400">
              <a:solidFill>
                <a:srgbClr val="948A54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buFontTx/>
              <a:buChar char="•"/>
            </a:pPr>
            <a:r>
              <a:rPr lang="ru-RU" sz="2400">
                <a:solidFill>
                  <a:srgbClr val="948A54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Ознакомление с трудом взрослых.</a:t>
            </a:r>
          </a:p>
          <a:p>
            <a:pPr algn="ctr" eaLnBrk="0" hangingPunct="0"/>
            <a:endParaRPr lang="ru-RU" sz="2400">
              <a:solidFill>
                <a:srgbClr val="948A54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207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BD30C0"/>
                </a:solidFill>
                <a:latin typeface="Times New Roman" pitchFamily="18" charset="0"/>
                <a:cs typeface="Times New Roman" pitchFamily="18" charset="0"/>
              </a:rPr>
              <a:t>Формы организации трудовой деятельности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31913" y="1412875"/>
            <a:ext cx="6335712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Поручения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Простые и сложные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Эпизодические и длительные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Коллективные и индивидуальные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Коллективный труд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(не более 35-40 минут)</a:t>
            </a:r>
          </a:p>
          <a:p>
            <a:pPr algn="ctr"/>
            <a:endParaRPr lang="ru-RU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Дежурство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(не более 20 минут)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Формирование общественно – значимого мотива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Нравственный, этический аспект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50" y="2205038"/>
            <a:ext cx="80645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spc="-150" dirty="0">
                <a:solidFill>
                  <a:srgbClr val="BD3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spc="-150" dirty="0">
                <a:solidFill>
                  <a:srgbClr val="BD3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 sz="6000" b="1" spc="-150" dirty="0">
                <a:solidFill>
                  <a:srgbClr val="BD3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700" b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b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b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b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социально-коммуникативного развития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9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24075" y="1773238"/>
            <a:ext cx="2232025" cy="1584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Развитие игровой деятельнос</a:t>
            </a:r>
            <a:r>
              <a:rPr lang="ru-RU" altLang="ru-RU" b="1" dirty="0"/>
              <a:t>ти</a:t>
            </a:r>
            <a:endParaRPr lang="ru-RU" alt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24075" y="3500438"/>
            <a:ext cx="2232025" cy="1584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детей дошкольного возраста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3438" y="1773238"/>
            <a:ext cx="2232025" cy="1584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 в быту, социуме, природе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3500438"/>
            <a:ext cx="2232025" cy="1584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207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Классификация игр детей дошкольного возраста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Е.В.Зворыгиной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С.Л.Новоселовой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468312" y="1487321"/>
            <a:ext cx="2663825" cy="136842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возникающие по инициативе детей 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3312319" y="1487321"/>
            <a:ext cx="2519362" cy="15128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возникающие по инициативе взрослого 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6443663" y="1268413"/>
            <a:ext cx="2016125" cy="1152525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Народные игры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3340" y="3176587"/>
            <a:ext cx="2808288" cy="11525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Игры экспериментирования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с природными объектами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с игрушками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с животными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78213" y="3212013"/>
            <a:ext cx="2822575" cy="11525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Обучающие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Сюжетно – дидактические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Подвижные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Музыкально – дидактические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Учебные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88125" y="2492375"/>
            <a:ext cx="2016125" cy="1081088"/>
          </a:xfrm>
          <a:prstGeom prst="roundRect">
            <a:avLst>
              <a:gd name="adj" fmla="val 154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Обрядовые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Семейные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Сезонные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Культовые</a:t>
            </a:r>
            <a:endParaRPr lang="ru-RU" sz="1400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68313" y="4653136"/>
            <a:ext cx="2808288" cy="151130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Сюжетно – самодеятельные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Сюжетно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отобразительные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Сюжетно – ролевые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Режиссерские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Театрализованные</a:t>
            </a: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3478213" y="4688854"/>
            <a:ext cx="2808288" cy="1439863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Досуговые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Интеллектуальные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– забавы, развлечения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Театрализованные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Празднично – карнавальные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Компьютерные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6659563" y="3644900"/>
            <a:ext cx="1944687" cy="136842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Тренинговые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Интеллектуальные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Сенсомоторные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Адаптивные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6659563" y="5157192"/>
            <a:ext cx="1944687" cy="1246032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Досуговые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Игрища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Тихие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- забавы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20725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Игра как ведущая деятельность детей дошкольном возрасте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313" y="1341438"/>
            <a:ext cx="82073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 сюжетной самодеятельности игры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1773238"/>
            <a:ext cx="820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Основа сюжетно – ролевой игры – мнимая или воображаемая ситуация</a:t>
            </a:r>
          </a:p>
          <a:p>
            <a:pPr algn="ctr"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Характерная черта – самостоятельность детей</a:t>
            </a:r>
          </a:p>
          <a:p>
            <a:pPr algn="ctr"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Через игру ребенок воплощает свои взгляды, представления</a:t>
            </a:r>
          </a:p>
          <a:p>
            <a:pPr algn="ctr"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Дети отражают отношение к тому событию, которое они разыгрывают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288" y="2997200"/>
            <a:ext cx="8280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Предпосылки сюжетно – ролевой игры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3500438"/>
            <a:ext cx="8207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Первый этап – ознакомительная игра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Взрослый организует предметно – игровую деятельность ребенка, используя разнообразные игрушки и предметы</a:t>
            </a:r>
          </a:p>
          <a:p>
            <a:pPr algn="ctr">
              <a:buFont typeface="Wingdings" pitchFamily="2" charset="2"/>
              <a:buChar char="ü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Второй этап – образовательная игра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Действия ребенка направлены на выявление специфических свойств предмета и на достижение с его помощью  определенного эффекта</a:t>
            </a:r>
          </a:p>
          <a:p>
            <a:pPr algn="ctr">
              <a:buFont typeface="Wingdings" pitchFamily="2" charset="2"/>
              <a:buChar char="ü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Третий этап сюжетно – отобразительная игра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Дети активно отображают впечатления, полученные в повседневной жизни</a:t>
            </a:r>
            <a:r>
              <a:rPr lang="ru-RU">
                <a:latin typeface="Calibri" pitchFamily="34" charset="0"/>
              </a:rPr>
              <a:t>  </a:t>
            </a:r>
          </a:p>
          <a:p>
            <a:pPr algn="ctr"/>
            <a:endParaRPr lang="ru-RU">
              <a:latin typeface="Calibri" pitchFamily="34" charset="0"/>
            </a:endParaRPr>
          </a:p>
          <a:p>
            <a:pPr algn="ctr"/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Компоненты сюжетно – ролевой игры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1628775"/>
            <a:ext cx="82089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Сюжет игры</a:t>
            </a:r>
          </a:p>
          <a:p>
            <a:r>
              <a:rPr lang="ru-RU" sz="2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Сфера действительности, которая воспроизводится детьми, отражение определенных действий, событий из жизни и деятельности окружающих</a:t>
            </a:r>
          </a:p>
          <a:p>
            <a:pPr>
              <a:buFont typeface="Wingdings" pitchFamily="2" charset="2"/>
              <a:buChar char="Ø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Содержание игры</a:t>
            </a:r>
          </a:p>
          <a:p>
            <a:r>
              <a:rPr lang="ru-RU" sz="2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То, что воспроизводится ребенком  в качестве центрального и характерного момента деятельности и отношений между взрослыми в их бытовой, трудовой и общественной деятельности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Роль</a:t>
            </a:r>
          </a:p>
          <a:p>
            <a:r>
              <a:rPr lang="ru-RU" sz="2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Игровая позиция, в которой ребенок отражает себя с каким-либо персонажем сюжета и действует в соответствии представлениями о данном персонаже</a:t>
            </a: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Методы руководства сюжетно – ролевой игры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Н. Я. Михайленко и Н.А.Коротковой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8" y="1628775"/>
            <a:ext cx="3168650" cy="138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Первый принцип: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Для того, чтобы дети овладели игровыми умениями, воспитатель должен играть вместе с детьми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825" y="1341438"/>
            <a:ext cx="3455988" cy="18764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8000"/>
                </a:solidFill>
              </a:rPr>
              <a:t>Второй принцип: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8000"/>
                </a:solidFill>
              </a:rPr>
              <a:t>На каждом возрастном этапе игра развертывается особым образом, так, чтобы детьми «открывался»и усваивался новый, более сложный способ построения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875" y="3357563"/>
            <a:ext cx="3887788" cy="18764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Третий принцип: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 каждом возрастном этапе при формировании игровых умений необходимо ориентировать детей как на осуществление игрового действия, так и на пояснение его смысла партнерам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</p:txBody>
      </p:sp>
      <p:pic>
        <p:nvPicPr>
          <p:cNvPr id="3075" name="Picture 3" descr="C:\Users\1\Desktop\ст. воспитатель\детсадовское фото\фото 9 мая\DSCN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4644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740558" cy="353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DCIM\103NIKON\DSCN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49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85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ee274eec8975bd4ed446e3fac328d22523f6a"/>
</p:tagLst>
</file>

<file path=ppt/theme/theme1.xml><?xml version="1.0" encoding="utf-8"?>
<a:theme xmlns:a="http://schemas.openxmlformats.org/drawingml/2006/main" name="frame_flower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frame_flowers</Template>
  <TotalTime>1231</TotalTime>
  <Words>986</Words>
  <Application>Microsoft Office PowerPoint</Application>
  <PresentationFormat>Экран (4:3)</PresentationFormat>
  <Paragraphs>316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frame_flowers</vt:lpstr>
      <vt:lpstr>    РЕАЛИЗАЦИЯ   Образовательной  области         «Социально-коммуникативное  развитие» В СООТВЕТСТВИИ ФГОС ДО    </vt:lpstr>
      <vt:lpstr> Основная цель позитивная социализация детей дошкольного возраста,  приобщение к социокультурным  нормам, традициям семьи, общества и государства </vt:lpstr>
      <vt:lpstr>  Основные направления социально-коммуникативного развития </vt:lpstr>
      <vt:lpstr>Презентация PowerPoint</vt:lpstr>
      <vt:lpstr>Игра как ведущая деятельность детей дошкольном возрасте</vt:lpstr>
      <vt:lpstr>Компоненты сюжетно – ролевой игры</vt:lpstr>
      <vt:lpstr>Методы руководства сюжетно – ролевой игры Н. Я. Михайленко и Н.А.Коротковой</vt:lpstr>
      <vt:lpstr>Патриотическое воспитание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Компоненты патриотического воспитания</vt:lpstr>
      <vt:lpstr>Презентация PowerPoint</vt:lpstr>
      <vt:lpstr>Презентация PowerPoint</vt:lpstr>
      <vt:lpstr> Цели: </vt:lpstr>
      <vt:lpstr> Основные направления работы по ОБЖ </vt:lpstr>
      <vt:lpstr>Презентация PowerPoint</vt:lpstr>
      <vt:lpstr>Развитие трудовой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образовательной области в ФГОС               « Социально-коммуникативное развитие»                В МКДОУ детский сад №10 «Родничок»</dc:title>
  <dc:creator>Андрей</dc:creator>
  <cp:lastModifiedBy>1</cp:lastModifiedBy>
  <cp:revision>73</cp:revision>
  <dcterms:created xsi:type="dcterms:W3CDTF">2015-10-03T03:54:19Z</dcterms:created>
  <dcterms:modified xsi:type="dcterms:W3CDTF">2016-02-23T15:52:10Z</dcterms:modified>
</cp:coreProperties>
</file>