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4" r:id="rId5"/>
    <p:sldId id="265" r:id="rId6"/>
    <p:sldId id="271" r:id="rId7"/>
    <p:sldId id="267" r:id="rId8"/>
    <p:sldId id="268" r:id="rId9"/>
    <p:sldId id="291" r:id="rId10"/>
    <p:sldId id="285" r:id="rId11"/>
    <p:sldId id="292" r:id="rId12"/>
    <p:sldId id="283" r:id="rId13"/>
    <p:sldId id="270" r:id="rId14"/>
    <p:sldId id="269" r:id="rId15"/>
    <p:sldId id="287" r:id="rId16"/>
    <p:sldId id="272" r:id="rId17"/>
    <p:sldId id="281" r:id="rId18"/>
    <p:sldId id="282" r:id="rId19"/>
    <p:sldId id="274" r:id="rId20"/>
    <p:sldId id="293" r:id="rId21"/>
    <p:sldId id="284" r:id="rId22"/>
    <p:sldId id="275" r:id="rId23"/>
    <p:sldId id="277" r:id="rId24"/>
    <p:sldId id="278" r:id="rId25"/>
  </p:sldIdLst>
  <p:sldSz cx="9144000" cy="6858000" type="screen4x3"/>
  <p:notesSz cx="6858000" cy="9144000"/>
  <p:custDataLst>
    <p:tags r:id="rId26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Rg st="1" end="23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BD30C0"/>
    <a:srgbClr val="008000"/>
    <a:srgbClr val="339966"/>
    <a:srgbClr val="5F5F5F"/>
    <a:srgbClr val="50AEC8"/>
    <a:srgbClr val="660033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9" d="100"/>
          <a:sy n="59" d="100"/>
        </p:scale>
        <p:origin x="-1686" y="-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873128-BDAA-408D-B8BC-955ACF192C65}" type="datetimeFigureOut">
              <a:rPr lang="ru-RU"/>
              <a:pPr>
                <a:defRPr/>
              </a:pPr>
              <a:t>23.02.2016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EB8087-E0D9-4E2A-9AD8-ADD53D82E6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1680C7-1570-4FCD-93D1-6FE7A732A41D}" type="datetimeFigureOut">
              <a:rPr lang="ru-RU"/>
              <a:pPr>
                <a:defRPr/>
              </a:pPr>
              <a:t>23.02.2016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3BA13-0FFB-4A2F-8C39-30975331DB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E5EE76-F6DE-4E41-B3AA-F2259A66E8A4}" type="datetimeFigureOut">
              <a:rPr lang="ru-RU"/>
              <a:pPr>
                <a:defRPr/>
              </a:pPr>
              <a:t>23.02.2016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CB91A9-4CDF-49E2-84D7-5C5C185384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1A0404-434C-4473-B183-287485D24E0A}" type="datetimeFigureOut">
              <a:rPr lang="ru-RU"/>
              <a:pPr>
                <a:defRPr/>
              </a:pPr>
              <a:t>23.02.2016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095C9-ED54-4FE6-BB6F-6C4320B412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6626F7-1F18-4E5D-BD18-311FF5D65320}" type="datetimeFigureOut">
              <a:rPr lang="ru-RU"/>
              <a:pPr>
                <a:defRPr/>
              </a:pPr>
              <a:t>23.02.2016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4AE0AE-A2FA-4D23-813C-BBA280B3A4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3223DF-DC86-45C1-B195-1357FF279027}" type="datetimeFigureOut">
              <a:rPr lang="ru-RU"/>
              <a:pPr>
                <a:defRPr/>
              </a:pPr>
              <a:t>23.02.2016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E0AB8-622F-4D55-8901-F35AC46B14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C59C11-EF8D-46EF-8531-9444DC76AE02}" type="datetimeFigureOut">
              <a:rPr lang="ru-RU"/>
              <a:pPr>
                <a:defRPr/>
              </a:pPr>
              <a:t>23.02.2016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8F7714-3B5B-4683-B810-59743CA47D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0E4AD-B83B-4D11-904E-05A663CE1471}" type="datetimeFigureOut">
              <a:rPr lang="ru-RU"/>
              <a:pPr>
                <a:defRPr/>
              </a:pPr>
              <a:t>23.02.2016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D4CCA7-5917-4618-A804-2ABC04A61D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5395CA-3458-4536-BE71-7BC173D3EF3A}" type="datetimeFigureOut">
              <a:rPr lang="ru-RU"/>
              <a:pPr>
                <a:defRPr/>
              </a:pPr>
              <a:t>23.02.2016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C57FB9-7C5F-4B2A-9CA0-C0476EB1AA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9C27EF-83F6-4046-9F5C-723D355D2B20}" type="datetimeFigureOut">
              <a:rPr lang="ru-RU"/>
              <a:pPr>
                <a:defRPr/>
              </a:pPr>
              <a:t>23.02.2016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628E44-5A5A-4A47-B252-812374C7E1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7DB0FF-F082-4FB5-B08E-0FC420520E73}" type="datetimeFigureOut">
              <a:rPr lang="ru-RU"/>
              <a:pPr>
                <a:defRPr/>
              </a:pPr>
              <a:t>23.02.2016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BC5343-0D63-492E-9EC8-C1539F6E80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9302876-8096-40E5-9B1C-7457CCCE3DDA}" type="datetimeFigureOut">
              <a:rPr lang="ru-RU"/>
              <a:pPr>
                <a:defRPr/>
              </a:pPr>
              <a:t>23.02.2016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673E8FE-CC04-45A5-8D3B-771E89B020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836712"/>
            <a:ext cx="7488832" cy="424847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2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3399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3399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2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3399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3399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2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3399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3399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2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3399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3399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РЕАЛИЗАЦИЯ   Образовательной  области         </a:t>
            </a:r>
            <a: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«Социально-коммуникативное </a:t>
            </a:r>
            <a:b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развитие»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 СООТВЕТСТВИИ ФГОС ДО </a:t>
            </a:r>
            <a:b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0" y="2000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33796" name="Picture 4" descr="P43006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3568" y="476672"/>
            <a:ext cx="7776864" cy="5904656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G:\DCIM\103NIKON\DSCN09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531" y="260648"/>
            <a:ext cx="8352928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29824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68313" y="-4819650"/>
            <a:ext cx="8207375" cy="1009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endParaRPr lang="ru-RU" sz="1400" b="1">
              <a:ea typeface="Times New Roman" pitchFamily="18" charset="0"/>
              <a:cs typeface="Arial" charset="0"/>
            </a:endParaRPr>
          </a:p>
          <a:p>
            <a:pPr algn="just"/>
            <a:endParaRPr lang="ru-RU" sz="1400" b="1">
              <a:ea typeface="Times New Roman" pitchFamily="18" charset="0"/>
              <a:cs typeface="Arial" charset="0"/>
            </a:endParaRPr>
          </a:p>
          <a:p>
            <a:pPr algn="just"/>
            <a:endParaRPr lang="ru-RU" sz="1400" b="1">
              <a:ea typeface="Times New Roman" pitchFamily="18" charset="0"/>
              <a:cs typeface="Arial" charset="0"/>
            </a:endParaRPr>
          </a:p>
          <a:p>
            <a:pPr algn="just"/>
            <a:endParaRPr lang="ru-RU" sz="1400" b="1">
              <a:ea typeface="Times New Roman" pitchFamily="18" charset="0"/>
              <a:cs typeface="Arial" charset="0"/>
            </a:endParaRPr>
          </a:p>
          <a:p>
            <a:pPr algn="just"/>
            <a:endParaRPr lang="ru-RU" sz="1400" b="1">
              <a:ea typeface="Times New Roman" pitchFamily="18" charset="0"/>
              <a:cs typeface="Arial" charset="0"/>
            </a:endParaRPr>
          </a:p>
          <a:p>
            <a:pPr algn="just"/>
            <a:endParaRPr lang="ru-RU" sz="1400" b="1">
              <a:ea typeface="Times New Roman" pitchFamily="18" charset="0"/>
              <a:cs typeface="Arial" charset="0"/>
            </a:endParaRPr>
          </a:p>
          <a:p>
            <a:pPr algn="just"/>
            <a:endParaRPr lang="ru-RU" sz="1400" b="1">
              <a:ea typeface="Times New Roman" pitchFamily="18" charset="0"/>
              <a:cs typeface="Arial" charset="0"/>
            </a:endParaRPr>
          </a:p>
          <a:p>
            <a:pPr algn="just"/>
            <a:endParaRPr lang="ru-RU" sz="1400" b="1">
              <a:ea typeface="Times New Roman" pitchFamily="18" charset="0"/>
              <a:cs typeface="Arial" charset="0"/>
            </a:endParaRPr>
          </a:p>
          <a:p>
            <a:pPr algn="just"/>
            <a:endParaRPr lang="ru-RU" sz="1400" b="1">
              <a:ea typeface="Times New Roman" pitchFamily="18" charset="0"/>
              <a:cs typeface="Arial" charset="0"/>
            </a:endParaRPr>
          </a:p>
          <a:p>
            <a:pPr algn="just"/>
            <a:endParaRPr lang="ru-RU" sz="1400" b="1">
              <a:ea typeface="Times New Roman" pitchFamily="18" charset="0"/>
              <a:cs typeface="Arial" charset="0"/>
            </a:endParaRPr>
          </a:p>
          <a:p>
            <a:pPr algn="just"/>
            <a:endParaRPr lang="ru-RU" sz="1400" b="1">
              <a:ea typeface="Times New Roman" pitchFamily="18" charset="0"/>
              <a:cs typeface="Arial" charset="0"/>
            </a:endParaRPr>
          </a:p>
          <a:p>
            <a:pPr algn="just"/>
            <a:endParaRPr lang="ru-RU" sz="4000" b="1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algn="ctr"/>
            <a:endParaRPr lang="ru-RU" sz="4000" b="1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algn="ctr"/>
            <a:endParaRPr lang="ru-RU" sz="4000" b="1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algn="ctr"/>
            <a:endParaRPr lang="ru-RU" sz="4000" b="1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algn="ctr"/>
            <a:endParaRPr lang="ru-RU" sz="4000" b="1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algn="ctr"/>
            <a:r>
              <a:rPr lang="ru-RU" sz="4000" b="1">
                <a:latin typeface="Times New Roman" pitchFamily="18" charset="0"/>
                <a:ea typeface="Times New Roman" pitchFamily="18" charset="0"/>
                <a:cs typeface="Arial" charset="0"/>
              </a:rPr>
              <a:t>Цель:</a:t>
            </a:r>
          </a:p>
          <a:p>
            <a:pPr eaLnBrk="0" hangingPunct="0"/>
            <a:r>
              <a:rPr lang="ru-RU" b="1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Способствовать воспитанию гуманной, социально активной, самостоятельной,   </a:t>
            </a:r>
          </a:p>
          <a:p>
            <a:pPr eaLnBrk="0" hangingPunct="0"/>
            <a:r>
              <a:rPr lang="ru-RU" b="1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интеллектуально развитой творческой личности, обладающей чувством</a:t>
            </a:r>
          </a:p>
          <a:p>
            <a:pPr eaLnBrk="0" hangingPunct="0"/>
            <a:r>
              <a:rPr lang="ru-RU" b="1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 национальной гордости, любви к Отечеству, родному городу,  своему народу.</a:t>
            </a:r>
          </a:p>
          <a:p>
            <a:pPr algn="ctr" eaLnBrk="0" hangingPunct="0"/>
            <a:r>
              <a:rPr lang="ru-RU" sz="4000" b="1">
                <a:latin typeface="Times New Roman" pitchFamily="18" charset="0"/>
                <a:ea typeface="Times New Roman" pitchFamily="18" charset="0"/>
                <a:cs typeface="Arial" charset="0"/>
              </a:rPr>
              <a:t>Задачи:</a:t>
            </a:r>
            <a:endParaRPr lang="ru-RU" sz="4000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eaLnBrk="0" hangingPunct="0">
              <a:buFontTx/>
              <a:buChar char="•"/>
            </a:pPr>
            <a:r>
              <a:rPr lang="ru-RU">
                <a:latin typeface="Times New Roman" pitchFamily="18" charset="0"/>
                <a:ea typeface="Times New Roman" pitchFamily="18" charset="0"/>
                <a:cs typeface="Arial" charset="0"/>
              </a:rPr>
              <a:t> </a:t>
            </a:r>
            <a:r>
              <a:rPr lang="ru-RU" b="1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Заложить основы гражданско- патриотической позиции личности;</a:t>
            </a:r>
          </a:p>
          <a:p>
            <a:pPr eaLnBrk="0" hangingPunct="0">
              <a:buFontTx/>
              <a:buChar char="•"/>
            </a:pPr>
            <a:r>
              <a:rPr lang="ru-RU" b="1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 Освоение наиболее значимых российских  культурных традиций и традиций родного города;</a:t>
            </a:r>
          </a:p>
          <a:p>
            <a:pPr eaLnBrk="0" hangingPunct="0">
              <a:buFont typeface="Arial" charset="0"/>
              <a:buChar char="•"/>
            </a:pPr>
            <a:r>
              <a:rPr lang="ru-RU" b="1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 Получение и расширение доступных знаний о стране и родном городе: его истории, культуре, географии, традициях, достопримечательностях, народных промыслах, архитектуре, выдающихся земляках, природе и т.д. </a:t>
            </a:r>
          </a:p>
          <a:p>
            <a:pPr eaLnBrk="0" hangingPunct="0">
              <a:buFontTx/>
              <a:buChar char="•"/>
            </a:pPr>
            <a:r>
              <a:rPr lang="ru-RU" b="1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 Формирование модели поведения ребенка во взаимоотношениях с другими  людьми.</a:t>
            </a:r>
            <a:endParaRPr lang="ru-RU" sz="1400" b="1">
              <a:solidFill>
                <a:srgbClr val="7030A0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102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102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102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102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2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02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25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25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1025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25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25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1025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25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25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1025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25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25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1000"/>
                                        <p:tgtEl>
                                          <p:spTgt spid="1025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i="1" smtClean="0">
                <a:latin typeface="Times New Roman" pitchFamily="18" charset="0"/>
                <a:cs typeface="Times New Roman" pitchFamily="18" charset="0"/>
              </a:rPr>
              <a:t>Компоненты патриотического воспитания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90900" y="1528763"/>
            <a:ext cx="2592388" cy="3970337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Содержательный (представление ребенка об окружающем мире)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 культуре народа, его традициях, творчестве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ru-RU" sz="1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О природе родного края, страны и деятельности человека в природе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ru-RU" sz="1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О символах родного города и страны (флаг, герб, гимн)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9750" y="1268413"/>
            <a:ext cx="2519363" cy="4340225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Эмоционально – побудительный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ru-RU" sz="1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Любовь и чувство привязанности к родной семье и дому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ru-RU" sz="1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Уважение к культуре и традициям народа, к историческому прошлому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ru-RU" sz="1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Любовь к родной природе, к родному языку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ru-RU" sz="1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Уважение к человеку – труженику и желание принимать участие в труде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43663" y="1341438"/>
            <a:ext cx="2160587" cy="443071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Деятельностный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(отражение отношения к миру в деятельности)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ru-RU" sz="1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Труд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Courier New" pitchFamily="49" charset="0"/>
              <a:buChar char="o"/>
              <a:defRPr/>
            </a:pPr>
            <a:endParaRPr lang="ru-RU" sz="1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ru-RU" sz="1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Игра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ru-RU" sz="1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Продуктивная деятельность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Courier New" pitchFamily="49" charset="0"/>
              <a:buChar char="o"/>
              <a:defRPr/>
            </a:pPr>
            <a:endParaRPr lang="ru-RU" sz="1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ru-RU" sz="1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Познавательная деятельность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Courier New" pitchFamily="49" charset="0"/>
              <a:buChar char="o"/>
              <a:defRPr/>
            </a:pPr>
            <a:endParaRPr lang="ru-RU" sz="1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ru-RU" sz="1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Музыкальная деятельность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" name="Рисунок 1"/>
          <p:cNvPicPr>
            <a:picLocks noChangeAspect="1"/>
          </p:cNvPicPr>
          <p:nvPr/>
        </p:nvPicPr>
        <p:blipFill>
          <a:blip r:embed="rId2" cstate="print"/>
          <a:srcRect l="16457" t="68892" r="16882" b="11110"/>
          <a:stretch>
            <a:fillRect/>
          </a:stretch>
        </p:blipFill>
        <p:spPr bwMode="auto">
          <a:xfrm>
            <a:off x="586160" y="503660"/>
            <a:ext cx="8064896" cy="1346432"/>
          </a:xfrm>
          <a:prstGeom prst="rect">
            <a:avLst/>
          </a:prstGeom>
          <a:solidFill>
            <a:srgbClr val="00B0F0"/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583" name="Picture 7" descr="PA17093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" y="2133600"/>
            <a:ext cx="3600450" cy="309562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24584" name="Picture 8" descr="P429053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6463" y="2149475"/>
            <a:ext cx="3671887" cy="3079750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5" name="Picture 5" descr="P429057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512763"/>
            <a:ext cx="3671888" cy="30607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35846" name="Picture 6" descr="P429057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82829" y="549275"/>
            <a:ext cx="3528889" cy="3024188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6" name="Picture 4" descr="P101002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2026" y="3788477"/>
            <a:ext cx="3816350" cy="2778125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" name="Picture 6" descr="P101002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5650" y="3790854"/>
            <a:ext cx="3743325" cy="2775748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Цели:</a:t>
            </a:r>
            <a:r>
              <a:rPr lang="ru-RU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468313" y="-5157788"/>
            <a:ext cx="8207375" cy="1077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ru-RU" sz="1400" b="1">
              <a:solidFill>
                <a:srgbClr val="000000"/>
              </a:solidFill>
              <a:ea typeface="Times New Roman" pitchFamily="18" charset="0"/>
              <a:cs typeface="Arial" charset="0"/>
            </a:endParaRPr>
          </a:p>
          <a:p>
            <a:endParaRPr lang="ru-RU" sz="1400" b="1">
              <a:solidFill>
                <a:srgbClr val="000000"/>
              </a:solidFill>
              <a:ea typeface="Times New Roman" pitchFamily="18" charset="0"/>
              <a:cs typeface="Arial" charset="0"/>
            </a:endParaRPr>
          </a:p>
          <a:p>
            <a:endParaRPr lang="ru-RU" sz="1400" b="1">
              <a:solidFill>
                <a:srgbClr val="000000"/>
              </a:solidFill>
              <a:ea typeface="Times New Roman" pitchFamily="18" charset="0"/>
              <a:cs typeface="Arial" charset="0"/>
            </a:endParaRPr>
          </a:p>
          <a:p>
            <a:endParaRPr lang="ru-RU" sz="1400" b="1">
              <a:solidFill>
                <a:srgbClr val="000000"/>
              </a:solidFill>
              <a:ea typeface="Times New Roman" pitchFamily="18" charset="0"/>
              <a:cs typeface="Arial" charset="0"/>
            </a:endParaRPr>
          </a:p>
          <a:p>
            <a:endParaRPr lang="ru-RU" sz="1400" b="1">
              <a:solidFill>
                <a:srgbClr val="000000"/>
              </a:solidFill>
              <a:ea typeface="Times New Roman" pitchFamily="18" charset="0"/>
              <a:cs typeface="Arial" charset="0"/>
            </a:endParaRPr>
          </a:p>
          <a:p>
            <a:endParaRPr lang="ru-RU" sz="1400" b="1">
              <a:solidFill>
                <a:srgbClr val="000000"/>
              </a:solidFill>
              <a:ea typeface="Times New Roman" pitchFamily="18" charset="0"/>
              <a:cs typeface="Arial" charset="0"/>
            </a:endParaRPr>
          </a:p>
          <a:p>
            <a:endParaRPr lang="ru-RU" sz="1400" b="1">
              <a:solidFill>
                <a:srgbClr val="000000"/>
              </a:solidFill>
              <a:ea typeface="Times New Roman" pitchFamily="18" charset="0"/>
              <a:cs typeface="Arial" charset="0"/>
            </a:endParaRPr>
          </a:p>
          <a:p>
            <a:endParaRPr lang="ru-RU" sz="1400" b="1">
              <a:solidFill>
                <a:srgbClr val="000000"/>
              </a:solidFill>
              <a:ea typeface="Times New Roman" pitchFamily="18" charset="0"/>
              <a:cs typeface="Arial" charset="0"/>
            </a:endParaRPr>
          </a:p>
          <a:p>
            <a:endParaRPr lang="ru-RU" sz="1400" b="1">
              <a:solidFill>
                <a:srgbClr val="000000"/>
              </a:solidFill>
              <a:ea typeface="Times New Roman" pitchFamily="18" charset="0"/>
              <a:cs typeface="Arial" charset="0"/>
            </a:endParaRPr>
          </a:p>
          <a:p>
            <a:endParaRPr lang="ru-RU" sz="1400" b="1">
              <a:solidFill>
                <a:srgbClr val="000000"/>
              </a:solidFill>
              <a:ea typeface="Times New Roman" pitchFamily="18" charset="0"/>
              <a:cs typeface="Arial" charset="0"/>
            </a:endParaRPr>
          </a:p>
          <a:p>
            <a:endParaRPr lang="ru-RU" sz="1400" b="1">
              <a:solidFill>
                <a:srgbClr val="000000"/>
              </a:solidFill>
              <a:ea typeface="Times New Roman" pitchFamily="18" charset="0"/>
              <a:cs typeface="Arial" charset="0"/>
            </a:endParaRPr>
          </a:p>
          <a:p>
            <a:endParaRPr lang="ru-RU" sz="1400" b="1">
              <a:solidFill>
                <a:srgbClr val="000000"/>
              </a:solidFill>
              <a:ea typeface="Times New Roman" pitchFamily="18" charset="0"/>
              <a:cs typeface="Arial" charset="0"/>
            </a:endParaRPr>
          </a:p>
          <a:p>
            <a:endParaRPr lang="ru-RU" sz="1400" b="1">
              <a:solidFill>
                <a:srgbClr val="000000"/>
              </a:solidFill>
              <a:ea typeface="Times New Roman" pitchFamily="18" charset="0"/>
              <a:cs typeface="Arial" charset="0"/>
            </a:endParaRPr>
          </a:p>
          <a:p>
            <a:endParaRPr lang="ru-RU" sz="1400" b="1">
              <a:solidFill>
                <a:srgbClr val="000000"/>
              </a:solidFill>
              <a:ea typeface="Times New Roman" pitchFamily="18" charset="0"/>
              <a:cs typeface="Arial" charset="0"/>
            </a:endParaRPr>
          </a:p>
          <a:p>
            <a:endParaRPr lang="ru-RU" sz="1400" b="1">
              <a:solidFill>
                <a:srgbClr val="000000"/>
              </a:solidFill>
              <a:ea typeface="Times New Roman" pitchFamily="18" charset="0"/>
              <a:cs typeface="Arial" charset="0"/>
            </a:endParaRPr>
          </a:p>
          <a:p>
            <a:endParaRPr lang="ru-RU" sz="1400" b="1">
              <a:solidFill>
                <a:srgbClr val="000000"/>
              </a:solidFill>
              <a:ea typeface="Times New Roman" pitchFamily="18" charset="0"/>
              <a:cs typeface="Arial" charset="0"/>
            </a:endParaRPr>
          </a:p>
          <a:p>
            <a:endParaRPr lang="ru-RU" sz="1400" b="1">
              <a:solidFill>
                <a:srgbClr val="000000"/>
              </a:solidFill>
              <a:ea typeface="Times New Roman" pitchFamily="18" charset="0"/>
              <a:cs typeface="Arial" charset="0"/>
            </a:endParaRPr>
          </a:p>
          <a:p>
            <a:endParaRPr lang="ru-RU" sz="1400" b="1">
              <a:solidFill>
                <a:srgbClr val="000000"/>
              </a:solidFill>
              <a:ea typeface="Times New Roman" pitchFamily="18" charset="0"/>
              <a:cs typeface="Arial" charset="0"/>
            </a:endParaRPr>
          </a:p>
          <a:p>
            <a:endParaRPr lang="ru-RU" sz="1400" b="1">
              <a:solidFill>
                <a:srgbClr val="000000"/>
              </a:solidFill>
              <a:ea typeface="Times New Roman" pitchFamily="18" charset="0"/>
              <a:cs typeface="Arial" charset="0"/>
            </a:endParaRPr>
          </a:p>
          <a:p>
            <a:endParaRPr lang="ru-RU" sz="1400" b="1">
              <a:solidFill>
                <a:srgbClr val="000000"/>
              </a:solidFill>
              <a:ea typeface="Times New Roman" pitchFamily="18" charset="0"/>
              <a:cs typeface="Arial" charset="0"/>
            </a:endParaRPr>
          </a:p>
          <a:p>
            <a:endParaRPr lang="ru-RU" sz="1400" b="1">
              <a:solidFill>
                <a:srgbClr val="000000"/>
              </a:solidFill>
              <a:ea typeface="Times New Roman" pitchFamily="18" charset="0"/>
              <a:cs typeface="Arial" charset="0"/>
            </a:endParaRPr>
          </a:p>
          <a:p>
            <a:endParaRPr lang="ru-RU" sz="1400" b="1">
              <a:solidFill>
                <a:srgbClr val="000000"/>
              </a:solidFill>
              <a:ea typeface="Times New Roman" pitchFamily="18" charset="0"/>
              <a:cs typeface="Arial" charset="0"/>
            </a:endParaRPr>
          </a:p>
          <a:p>
            <a:endParaRPr lang="ru-RU" sz="1400" b="1">
              <a:solidFill>
                <a:srgbClr val="000000"/>
              </a:solidFill>
              <a:ea typeface="Times New Roman" pitchFamily="18" charset="0"/>
              <a:cs typeface="Arial" charset="0"/>
            </a:endParaRPr>
          </a:p>
          <a:p>
            <a:endParaRPr lang="ru-RU" sz="800">
              <a:ea typeface="Times New Roman" pitchFamily="18" charset="0"/>
              <a:cs typeface="Arial" charset="0"/>
            </a:endParaRPr>
          </a:p>
          <a:p>
            <a:pPr eaLnBrk="0" hangingPunct="0">
              <a:buFontTx/>
              <a:buChar char="•"/>
            </a:pPr>
            <a:endParaRPr lang="ru-RU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eaLnBrk="0" hangingPunct="0"/>
            <a:endParaRPr lang="ru-RU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eaLnBrk="0" hangingPunct="0"/>
            <a:endParaRPr lang="ru-RU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algn="ctr" eaLnBrk="0" hangingPunct="0"/>
            <a:endParaRPr lang="ru-RU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algn="ctr" eaLnBrk="0" hangingPunct="0"/>
            <a:endParaRPr lang="ru-RU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eaLnBrk="0" hangingPunct="0"/>
            <a:endParaRPr lang="ru-RU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eaLnBrk="0" hangingPunct="0">
              <a:buFontTx/>
              <a:buChar char="•"/>
            </a:pPr>
            <a:r>
              <a:rPr lang="ru-RU">
                <a:solidFill>
                  <a:srgbClr val="008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 Формирование основ безопасности собственной жизнедеятельности.</a:t>
            </a:r>
          </a:p>
          <a:p>
            <a:pPr eaLnBrk="0" hangingPunct="0">
              <a:buFontTx/>
              <a:buChar char="•"/>
            </a:pPr>
            <a:r>
              <a:rPr lang="ru-RU">
                <a:solidFill>
                  <a:srgbClr val="008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 Формирование предпосылок  экологического сознания (безопасности окружающего мира) </a:t>
            </a:r>
          </a:p>
          <a:p>
            <a:pPr algn="ctr" eaLnBrk="0" hangingPunct="0"/>
            <a:r>
              <a:rPr lang="ru-RU" sz="4000" b="1">
                <a:solidFill>
                  <a:srgbClr val="E46C0A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Задачи:</a:t>
            </a:r>
            <a:endParaRPr lang="ru-RU">
              <a:solidFill>
                <a:srgbClr val="E46C0A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eaLnBrk="0" hangingPunct="0">
              <a:buFontTx/>
              <a:buChar char="•"/>
            </a:pPr>
            <a:r>
              <a:rPr lang="ru-RU">
                <a:solidFill>
                  <a:srgbClr val="008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 формирование представлений об опасных  для человека и окружающего мира природы </a:t>
            </a:r>
          </a:p>
          <a:p>
            <a:pPr eaLnBrk="0" hangingPunct="0"/>
            <a:r>
              <a:rPr lang="ru-RU">
                <a:solidFill>
                  <a:srgbClr val="008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ситуациях и способах поведения в них;</a:t>
            </a:r>
          </a:p>
          <a:p>
            <a:pPr eaLnBrk="0" hangingPunct="0">
              <a:buFontTx/>
              <a:buChar char="•"/>
            </a:pPr>
            <a:r>
              <a:rPr lang="ru-RU">
                <a:solidFill>
                  <a:srgbClr val="008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 приобщение к  правилам безопасного для человека и окружающего мира природы поведения;</a:t>
            </a:r>
          </a:p>
          <a:p>
            <a:pPr eaLnBrk="0" hangingPunct="0">
              <a:buFontTx/>
              <a:buChar char="•"/>
            </a:pPr>
            <a:r>
              <a:rPr lang="ru-RU">
                <a:solidFill>
                  <a:srgbClr val="008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 передачу детям знаний о правилах безопасности дорожного движения в качестве пешехода и пассажира транспортного средства;</a:t>
            </a:r>
          </a:p>
          <a:p>
            <a:pPr eaLnBrk="0" hangingPunct="0">
              <a:buFont typeface="Arial" charset="0"/>
              <a:buChar char="•"/>
            </a:pPr>
            <a:r>
              <a:rPr lang="ru-RU">
                <a:solidFill>
                  <a:srgbClr val="008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 формирование осторожного и осмотрительного отношения к потенциально опасным для человека и окружающего мира природы ситуациям 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713"/>
            <a:ext cx="8229600" cy="576262"/>
          </a:xfrm>
        </p:spPr>
        <p:txBody>
          <a:bodyPr/>
          <a:lstStyle/>
          <a:p>
            <a:r>
              <a:rPr lang="ru-RU" sz="36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работы по ОБЖ</a:t>
            </a:r>
            <a:r>
              <a:rPr lang="ru-RU" sz="240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smtClean="0">
              <a:solidFill>
                <a:srgbClr val="008000"/>
              </a:solidFill>
            </a:endParaRPr>
          </a:p>
        </p:txBody>
      </p:sp>
      <p:sp>
        <p:nvSpPr>
          <p:cNvPr id="26626" name="Rectangle 1"/>
          <p:cNvSpPr>
            <a:spLocks noChangeArrowheads="1"/>
          </p:cNvSpPr>
          <p:nvPr/>
        </p:nvSpPr>
        <p:spPr bwMode="auto">
          <a:xfrm>
            <a:off x="468313" y="-3124200"/>
            <a:ext cx="8207375" cy="738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ru-RU" sz="1600" b="1">
              <a:solidFill>
                <a:srgbClr val="000000"/>
              </a:solidFill>
              <a:ea typeface="Times New Roman" pitchFamily="18" charset="0"/>
              <a:cs typeface="Arial" charset="0"/>
            </a:endParaRPr>
          </a:p>
          <a:p>
            <a:pPr algn="ctr"/>
            <a:endParaRPr lang="ru-RU" sz="1600" b="1">
              <a:solidFill>
                <a:srgbClr val="000000"/>
              </a:solidFill>
              <a:ea typeface="Times New Roman" pitchFamily="18" charset="0"/>
              <a:cs typeface="Arial" charset="0"/>
            </a:endParaRPr>
          </a:p>
          <a:p>
            <a:pPr algn="ctr"/>
            <a:endParaRPr lang="ru-RU" sz="1600" b="1">
              <a:solidFill>
                <a:srgbClr val="000000"/>
              </a:solidFill>
              <a:ea typeface="Times New Roman" pitchFamily="18" charset="0"/>
              <a:cs typeface="Arial" charset="0"/>
            </a:endParaRPr>
          </a:p>
          <a:p>
            <a:pPr algn="ctr"/>
            <a:endParaRPr lang="ru-RU" sz="1600" b="1">
              <a:solidFill>
                <a:srgbClr val="000000"/>
              </a:solidFill>
              <a:ea typeface="Times New Roman" pitchFamily="18" charset="0"/>
              <a:cs typeface="Arial" charset="0"/>
            </a:endParaRPr>
          </a:p>
          <a:p>
            <a:pPr algn="ctr"/>
            <a:endParaRPr lang="ru-RU" sz="1600" b="1">
              <a:solidFill>
                <a:srgbClr val="000000"/>
              </a:solidFill>
              <a:ea typeface="Times New Roman" pitchFamily="18" charset="0"/>
              <a:cs typeface="Arial" charset="0"/>
            </a:endParaRPr>
          </a:p>
          <a:p>
            <a:pPr algn="ctr"/>
            <a:endParaRPr lang="ru-RU" sz="1600" b="1">
              <a:solidFill>
                <a:srgbClr val="000000"/>
              </a:solidFill>
              <a:ea typeface="Times New Roman" pitchFamily="18" charset="0"/>
              <a:cs typeface="Arial" charset="0"/>
            </a:endParaRPr>
          </a:p>
          <a:p>
            <a:pPr algn="ctr"/>
            <a:endParaRPr lang="ru-RU" sz="1600" b="1">
              <a:solidFill>
                <a:srgbClr val="000000"/>
              </a:solidFill>
              <a:ea typeface="Times New Roman" pitchFamily="18" charset="0"/>
              <a:cs typeface="Arial" charset="0"/>
            </a:endParaRPr>
          </a:p>
          <a:p>
            <a:pPr algn="ctr"/>
            <a:endParaRPr lang="ru-RU" sz="1600" b="1">
              <a:solidFill>
                <a:srgbClr val="000000"/>
              </a:solidFill>
              <a:ea typeface="Times New Roman" pitchFamily="18" charset="0"/>
              <a:cs typeface="Arial" charset="0"/>
            </a:endParaRPr>
          </a:p>
          <a:p>
            <a:pPr algn="ctr"/>
            <a:endParaRPr lang="ru-RU" sz="1600" b="1">
              <a:solidFill>
                <a:srgbClr val="000000"/>
              </a:solidFill>
              <a:ea typeface="Times New Roman" pitchFamily="18" charset="0"/>
              <a:cs typeface="Arial" charset="0"/>
            </a:endParaRPr>
          </a:p>
          <a:p>
            <a:pPr algn="ctr"/>
            <a:endParaRPr lang="ru-RU" sz="1600" b="1">
              <a:solidFill>
                <a:srgbClr val="000000"/>
              </a:solidFill>
              <a:ea typeface="Times New Roman" pitchFamily="18" charset="0"/>
              <a:cs typeface="Arial" charset="0"/>
            </a:endParaRPr>
          </a:p>
          <a:p>
            <a:pPr algn="ctr"/>
            <a:endParaRPr lang="ru-RU" sz="1600" b="1">
              <a:solidFill>
                <a:srgbClr val="000000"/>
              </a:solidFill>
              <a:ea typeface="Times New Roman" pitchFamily="18" charset="0"/>
              <a:cs typeface="Arial" charset="0"/>
            </a:endParaRPr>
          </a:p>
          <a:p>
            <a:pPr algn="ctr"/>
            <a:endParaRPr lang="ru-RU" sz="1600" b="1">
              <a:solidFill>
                <a:srgbClr val="000000"/>
              </a:solidFill>
              <a:ea typeface="Times New Roman" pitchFamily="18" charset="0"/>
              <a:cs typeface="Arial" charset="0"/>
            </a:endParaRPr>
          </a:p>
          <a:p>
            <a:pPr algn="ctr"/>
            <a:endParaRPr lang="ru-RU" sz="1600" b="1">
              <a:solidFill>
                <a:srgbClr val="000000"/>
              </a:solidFill>
              <a:ea typeface="Times New Roman" pitchFamily="18" charset="0"/>
              <a:cs typeface="Arial" charset="0"/>
            </a:endParaRPr>
          </a:p>
          <a:p>
            <a:pPr algn="ctr"/>
            <a:endParaRPr lang="ru-RU" sz="1600" b="1">
              <a:solidFill>
                <a:srgbClr val="000000"/>
              </a:solidFill>
              <a:ea typeface="Times New Roman" pitchFamily="18" charset="0"/>
              <a:cs typeface="Arial" charset="0"/>
            </a:endParaRPr>
          </a:p>
          <a:p>
            <a:pPr algn="ctr"/>
            <a:endParaRPr lang="ru-RU" sz="1600" b="1">
              <a:solidFill>
                <a:srgbClr val="000000"/>
              </a:solidFill>
              <a:ea typeface="Times New Roman" pitchFamily="18" charset="0"/>
              <a:cs typeface="Arial" charset="0"/>
            </a:endParaRPr>
          </a:p>
          <a:p>
            <a:pPr algn="ctr"/>
            <a:endParaRPr lang="ru-RU" sz="2400" b="1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algn="ctr"/>
            <a:endParaRPr lang="ru-RU" sz="2400" b="1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algn="ctr"/>
            <a:endParaRPr lang="ru-RU" sz="2400" b="1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algn="ctr" eaLnBrk="0" hangingPunct="0">
              <a:buFont typeface="Arial" charset="0"/>
              <a:buChar char="•"/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Усвоение дошкольниками первоначальных знаний о </a:t>
            </a:r>
          </a:p>
          <a:p>
            <a:pPr algn="ctr" eaLnBrk="0" hangingPunct="0"/>
            <a:r>
              <a:rPr lang="ru-RU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правилах безопасного поведения;</a:t>
            </a:r>
            <a:endParaRPr lang="ru-RU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algn="ctr" eaLnBrk="0" hangingPunct="0"/>
            <a:endParaRPr lang="ru-RU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algn="ctr" eaLnBrk="0" hangingPunct="0">
              <a:buFontTx/>
              <a:buChar char="•"/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Формирование у детей качественно новых двигательных навыков и </a:t>
            </a:r>
          </a:p>
          <a:p>
            <a:pPr algn="ctr" eaLnBrk="0" hangingPunct="0"/>
            <a:r>
              <a:rPr lang="ru-RU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бдительного восприятия окружающей обстановки;</a:t>
            </a:r>
            <a:endParaRPr lang="ru-RU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algn="ctr" eaLnBrk="0" hangingPunct="0">
              <a:buFontTx/>
              <a:buChar char="•"/>
            </a:pPr>
            <a:endParaRPr lang="ru-RU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algn="ctr" eaLnBrk="0" hangingPunct="0">
              <a:buFontTx/>
              <a:buChar char="•"/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Развитие у детей способности к предвидению возможной опасности </a:t>
            </a:r>
          </a:p>
          <a:p>
            <a:pPr algn="ctr" eaLnBrk="0" hangingPunct="0"/>
            <a:r>
              <a:rPr lang="ru-RU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в конкретной  меняющейся ситуации и построению адекватного </a:t>
            </a:r>
          </a:p>
          <a:p>
            <a:pPr algn="ctr" eaLnBrk="0" hangingPunct="0"/>
            <a:r>
              <a:rPr lang="ru-RU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безопасного поведения;</a:t>
            </a:r>
            <a:r>
              <a:rPr lang="ru-RU">
                <a:latin typeface="Times New Roman" pitchFamily="18" charset="0"/>
                <a:ea typeface="Times New Roman" pitchFamily="18" charset="0"/>
                <a:cs typeface="Arial" charset="0"/>
              </a:rPr>
              <a:t> </a:t>
            </a:r>
            <a:r>
              <a:rPr lang="ru-RU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поведения.</a:t>
            </a:r>
            <a:r>
              <a:rPr lang="ru-RU">
                <a:latin typeface="Times New Roman" pitchFamily="18" charset="0"/>
                <a:ea typeface="Times New Roman" pitchFamily="18" charset="0"/>
                <a:cs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468313" y="-633413"/>
            <a:ext cx="8207375" cy="609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endParaRPr lang="ru-RU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ru-RU" sz="2400" b="1">
                <a:solidFill>
                  <a:srgbClr val="339966"/>
                </a:solidFill>
                <a:latin typeface="Times New Roman" pitchFamily="18" charset="0"/>
                <a:cs typeface="Times New Roman" pitchFamily="18" charset="0"/>
              </a:rPr>
              <a:t>Основные принципы работы по воспитанию у детей</a:t>
            </a:r>
          </a:p>
          <a:p>
            <a:pPr algn="ctr" eaLnBrk="0" hangingPunct="0"/>
            <a:r>
              <a:rPr lang="ru-RU" sz="2400" b="1">
                <a:solidFill>
                  <a:srgbClr val="339966"/>
                </a:solidFill>
                <a:latin typeface="Times New Roman" pitchFamily="18" charset="0"/>
                <a:cs typeface="Times New Roman" pitchFamily="18" charset="0"/>
              </a:rPr>
              <a:t> навыков безопасного поведения</a:t>
            </a:r>
          </a:p>
          <a:p>
            <a:pPr algn="ctr" eaLnBrk="0" hangingPunct="0">
              <a:buFont typeface="Arial" charset="0"/>
              <a:buChar char="•"/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Важно не механическое заучивание детьми </a:t>
            </a:r>
          </a:p>
          <a:p>
            <a:pPr algn="ctr" eaLnBrk="0" hangingPunct="0"/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правил безопасного поведения, а воспитание у них навыков </a:t>
            </a:r>
          </a:p>
          <a:p>
            <a:pPr algn="ctr" eaLnBrk="0" hangingPunct="0"/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безопасного поведения в окружающей его обстановке.</a:t>
            </a:r>
            <a:endParaRPr lang="ru-RU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endParaRPr lang="ru-RU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>
              <a:buFontTx/>
              <a:buChar char="•"/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Воспитатели и родители не должны ограничиваться словами и показом картинок</a:t>
            </a:r>
            <a:b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(хотя это тоже важно). С детьми надо рассматривать и анализировать различные</a:t>
            </a:r>
            <a:b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жизненные ситуации, если возможно, проигрывать их в реальной обстановке.</a:t>
            </a:r>
            <a:endParaRPr lang="ru-RU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endParaRPr lang="ru-RU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>
              <a:buFontTx/>
              <a:buChar char="•"/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Занятия проводить не только по графику или плану, а использовать </a:t>
            </a:r>
          </a:p>
          <a:p>
            <a:pPr algn="ctr" eaLnBrk="0" hangingPunct="0"/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каждую возможность (ежедневно), в процессе игр, прогулок и т.д., </a:t>
            </a:r>
          </a:p>
          <a:p>
            <a:pPr algn="ctr" eaLnBrk="0" hangingPunct="0"/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чтобы помочь детям полностью усвоить правила, обращать внимание детей </a:t>
            </a:r>
          </a:p>
          <a:p>
            <a:pPr algn="ctr" eaLnBrk="0" hangingPunct="0"/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ту или иную сторону правил.</a:t>
            </a:r>
          </a:p>
          <a:p>
            <a:pPr algn="ctr" eaLnBrk="0" hangingPunct="0"/>
            <a:endParaRPr lang="ru-RU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>
              <a:buFont typeface="Arial" charset="0"/>
              <a:buChar char="•"/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Развивать качества ребенка: его координацию, внимание, наблюдательность, реакцию  и т.д. Эти качества очень нужны и для безопасного </a:t>
            </a:r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Развитие трудовой деятельности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G:\DCIM\102NIKON\DSCN06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93658"/>
            <a:ext cx="7416824" cy="53316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4643438" y="3716338"/>
            <a:ext cx="1944687" cy="16573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Формирование основ безопасного поведения</a:t>
            </a:r>
            <a:br>
              <a:rPr lang="ru-RU" alt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в быту, социуме, природе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075240" cy="1224136"/>
          </a:xfrm>
        </p:spPr>
        <p:txBody>
          <a:bodyPr rtlCol="0">
            <a:noAutofit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altLang="ru-RU" sz="2800" dirty="0" smtClean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800" dirty="0" smtClean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dirty="0" smtClean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Основная цель</a:t>
            </a:r>
            <a:br>
              <a:rPr lang="ru-RU" altLang="ru-RU" sz="2800" dirty="0" smtClean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800" dirty="0" smtClean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позитивная социализация детей дошкольного возраста, </a:t>
            </a:r>
            <a:br>
              <a:rPr lang="ru-RU" altLang="ru-RU" sz="1800" dirty="0" smtClean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800" dirty="0" smtClean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приобщение к </a:t>
            </a:r>
            <a:r>
              <a:rPr lang="ru-RU" altLang="ru-RU" sz="1800" dirty="0" err="1" smtClean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социокультурным</a:t>
            </a:r>
            <a:r>
              <a:rPr lang="ru-RU" altLang="ru-RU" sz="1800" dirty="0" smtClean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 нормам, традициям семьи,</a:t>
            </a:r>
            <a:br>
              <a:rPr lang="ru-RU" altLang="ru-RU" sz="1800" dirty="0" smtClean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800" dirty="0" smtClean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общества и государства</a:t>
            </a:r>
            <a:r>
              <a:rPr lang="ru-RU" altLang="ru-RU" sz="4000" dirty="0" smtClean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4000" dirty="0" smtClean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</a:br>
            <a:endParaRPr lang="ru-RU" sz="4000" dirty="0"/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468313" y="1484313"/>
            <a:ext cx="82073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 социально-коммуникативного развития</a:t>
            </a:r>
            <a:endParaRPr lang="ru-RU" sz="2000" b="1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188" y="2060575"/>
            <a:ext cx="1728787" cy="14398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Усвоение норм</a:t>
            </a:r>
            <a:br>
              <a:rPr lang="ru-RU" alt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и ценностей, принятых в обществе, включая моральные и нравственные </a:t>
            </a:r>
          </a:p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ценности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8313" y="3716338"/>
            <a:ext cx="1943100" cy="16573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Формирование уважительного отношения и чувства принадлежности к своей семье и к сообществу детей</a:t>
            </a:r>
            <a:br>
              <a:rPr lang="ru-RU" alt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и взрослых в Организации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555875" y="3716338"/>
            <a:ext cx="1944688" cy="16573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Формирование позитивных установок</a:t>
            </a:r>
            <a:br>
              <a:rPr lang="ru-RU" alt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к различным</a:t>
            </a:r>
            <a:br>
              <a:rPr lang="ru-RU" alt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видам труда</a:t>
            </a:r>
            <a:br>
              <a:rPr lang="ru-RU" alt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и творчества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700338" y="2060575"/>
            <a:ext cx="1727200" cy="14398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Развитие общения </a:t>
            </a:r>
          </a:p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и взаимодействия </a:t>
            </a:r>
          </a:p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ребёнка со взрослыми </a:t>
            </a:r>
          </a:p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и сверстниками</a:t>
            </a:r>
            <a:endParaRPr lang="ru-RU" alt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87900" y="2060575"/>
            <a:ext cx="1728788" cy="13684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Становление самостоятельности, целенаправленности и </a:t>
            </a:r>
            <a:r>
              <a:rPr lang="ru-RU" altLang="ru-RU" sz="1400" dirty="0" err="1"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 собственных действий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804025" y="2060575"/>
            <a:ext cx="1728788" cy="14398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Развитие социального и эмоционального интеллекта, </a:t>
            </a:r>
          </a:p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эмоциональной отзывчивости, </a:t>
            </a:r>
          </a:p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сопереживания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732588" y="3716338"/>
            <a:ext cx="1943100" cy="16573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Формирование готовности </a:t>
            </a:r>
          </a:p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к совместной деятельности </a:t>
            </a:r>
          </a:p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со сверстниками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" grpId="0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G:\DCIM\107NIKON\DSCN136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640960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52499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468313" y="-5126038"/>
            <a:ext cx="8280400" cy="10709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endParaRPr lang="ru-RU" sz="1400" b="1">
              <a:ea typeface="Times New Roman" pitchFamily="18" charset="0"/>
              <a:cs typeface="Arial" charset="0"/>
            </a:endParaRPr>
          </a:p>
          <a:p>
            <a:pPr algn="just"/>
            <a:endParaRPr lang="ru-RU" sz="1400" b="1">
              <a:ea typeface="Times New Roman" pitchFamily="18" charset="0"/>
              <a:cs typeface="Arial" charset="0"/>
            </a:endParaRPr>
          </a:p>
          <a:p>
            <a:pPr algn="just"/>
            <a:endParaRPr lang="ru-RU" sz="1400" b="1">
              <a:ea typeface="Times New Roman" pitchFamily="18" charset="0"/>
              <a:cs typeface="Arial" charset="0"/>
            </a:endParaRPr>
          </a:p>
          <a:p>
            <a:pPr algn="just"/>
            <a:endParaRPr lang="ru-RU" sz="1400" b="1">
              <a:ea typeface="Times New Roman" pitchFamily="18" charset="0"/>
              <a:cs typeface="Arial" charset="0"/>
            </a:endParaRPr>
          </a:p>
          <a:p>
            <a:pPr algn="just"/>
            <a:endParaRPr lang="ru-RU" sz="1400" b="1">
              <a:ea typeface="Times New Roman" pitchFamily="18" charset="0"/>
              <a:cs typeface="Arial" charset="0"/>
            </a:endParaRPr>
          </a:p>
          <a:p>
            <a:pPr algn="just"/>
            <a:endParaRPr lang="ru-RU" sz="1400" b="1">
              <a:ea typeface="Times New Roman" pitchFamily="18" charset="0"/>
              <a:cs typeface="Arial" charset="0"/>
            </a:endParaRPr>
          </a:p>
          <a:p>
            <a:pPr algn="just"/>
            <a:endParaRPr lang="ru-RU" sz="1400" b="1">
              <a:ea typeface="Times New Roman" pitchFamily="18" charset="0"/>
              <a:cs typeface="Arial" charset="0"/>
            </a:endParaRPr>
          </a:p>
          <a:p>
            <a:pPr algn="just"/>
            <a:endParaRPr lang="ru-RU" sz="1400" b="1">
              <a:ea typeface="Times New Roman" pitchFamily="18" charset="0"/>
              <a:cs typeface="Arial" charset="0"/>
            </a:endParaRPr>
          </a:p>
          <a:p>
            <a:pPr algn="just"/>
            <a:endParaRPr lang="ru-RU" sz="1400" b="1">
              <a:ea typeface="Times New Roman" pitchFamily="18" charset="0"/>
              <a:cs typeface="Arial" charset="0"/>
            </a:endParaRPr>
          </a:p>
          <a:p>
            <a:pPr algn="just"/>
            <a:endParaRPr lang="ru-RU" sz="1400" b="1">
              <a:ea typeface="Times New Roman" pitchFamily="18" charset="0"/>
              <a:cs typeface="Arial" charset="0"/>
            </a:endParaRPr>
          </a:p>
          <a:p>
            <a:pPr algn="just"/>
            <a:endParaRPr lang="ru-RU" sz="1400" b="1">
              <a:ea typeface="Times New Roman" pitchFamily="18" charset="0"/>
              <a:cs typeface="Arial" charset="0"/>
            </a:endParaRPr>
          </a:p>
          <a:p>
            <a:pPr algn="just"/>
            <a:endParaRPr lang="ru-RU" sz="1400" b="1">
              <a:ea typeface="Times New Roman" pitchFamily="18" charset="0"/>
              <a:cs typeface="Arial" charset="0"/>
            </a:endParaRPr>
          </a:p>
          <a:p>
            <a:pPr algn="just"/>
            <a:endParaRPr lang="ru-RU" sz="1400" b="1">
              <a:ea typeface="Times New Roman" pitchFamily="18" charset="0"/>
              <a:cs typeface="Arial" charset="0"/>
            </a:endParaRPr>
          </a:p>
          <a:p>
            <a:pPr algn="just"/>
            <a:endParaRPr lang="ru-RU" sz="1400" b="1">
              <a:ea typeface="Times New Roman" pitchFamily="18" charset="0"/>
              <a:cs typeface="Arial" charset="0"/>
            </a:endParaRPr>
          </a:p>
          <a:p>
            <a:pPr algn="just"/>
            <a:endParaRPr lang="ru-RU" sz="1600" b="1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algn="just"/>
            <a:endParaRPr lang="ru-RU" sz="1600" b="1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algn="just"/>
            <a:endParaRPr lang="ru-RU" sz="1600" b="1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algn="just"/>
            <a:endParaRPr lang="ru-RU" sz="1600" b="1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algn="just"/>
            <a:endParaRPr lang="ru-RU" sz="1600" b="1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algn="just"/>
            <a:endParaRPr lang="ru-RU" sz="1600" b="1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algn="just"/>
            <a:endParaRPr lang="ru-RU" sz="1600" b="1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algn="just"/>
            <a:endParaRPr lang="ru-RU" sz="1600" b="1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algn="just"/>
            <a:endParaRPr lang="ru-RU" sz="1600" b="1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algn="just"/>
            <a:endParaRPr lang="ru-RU" sz="1600" b="1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algn="ctr"/>
            <a:r>
              <a:rPr lang="ru-RU" sz="3200" b="1">
                <a:solidFill>
                  <a:srgbClr val="008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Цель:</a:t>
            </a:r>
          </a:p>
          <a:p>
            <a:pPr algn="just"/>
            <a:r>
              <a:rPr lang="ru-RU" sz="1600">
                <a:latin typeface="Times New Roman" pitchFamily="18" charset="0"/>
                <a:ea typeface="Times New Roman" pitchFamily="18" charset="0"/>
                <a:cs typeface="Arial" charset="0"/>
              </a:rPr>
              <a:t> </a:t>
            </a:r>
            <a:r>
              <a:rPr lang="ru-RU" sz="200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Формирование положительного отношения к труду.</a:t>
            </a:r>
          </a:p>
          <a:p>
            <a:pPr algn="ctr" eaLnBrk="0" hangingPunct="0"/>
            <a:r>
              <a:rPr lang="ru-RU" sz="3200" b="1">
                <a:solidFill>
                  <a:srgbClr val="BD30C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Задачи:</a:t>
            </a:r>
            <a:endParaRPr lang="ru-RU" sz="3200">
              <a:solidFill>
                <a:srgbClr val="BD30C0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algn="just" eaLnBrk="0" hangingPunct="0">
              <a:buFontTx/>
              <a:buChar char="•"/>
            </a:pPr>
            <a:r>
              <a:rPr lang="ru-RU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Воспитание в детях уважительного отношения к труженику и результатам его труда, желания подражать ему в своей деятельности, проявлять нравственные качества.</a:t>
            </a:r>
          </a:p>
          <a:p>
            <a:pPr algn="just" eaLnBrk="0" hangingPunct="0">
              <a:buFontTx/>
              <a:buChar char="•"/>
            </a:pPr>
            <a:r>
              <a:rPr lang="ru-RU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Обучение детей трудовым умениям, навыкам организации и планирования своего труда, осуществлению самоконтроля и самооценки. </a:t>
            </a:r>
          </a:p>
          <a:p>
            <a:pPr algn="just" eaLnBrk="0" hangingPunct="0">
              <a:buFontTx/>
              <a:buChar char="•"/>
            </a:pPr>
            <a:r>
              <a:rPr lang="ru-RU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Воспитание нравственно-волевых качеств (настойчивости, целеустремленности,</a:t>
            </a:r>
          </a:p>
          <a:p>
            <a:pPr algn="just" eaLnBrk="0" hangingPunct="0"/>
            <a:r>
              <a:rPr lang="ru-RU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ответственности за результат своей деятельности), привычки к трудовому усилию.</a:t>
            </a:r>
          </a:p>
          <a:p>
            <a:pPr algn="just" eaLnBrk="0" hangingPunct="0">
              <a:buFontTx/>
              <a:buChar char="•"/>
            </a:pPr>
            <a:r>
              <a:rPr lang="ru-RU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Воспитание нравственных мотивов деятельности, побуждающих включаться в труд при необходимости. </a:t>
            </a:r>
          </a:p>
          <a:p>
            <a:pPr algn="just" eaLnBrk="0" hangingPunct="0">
              <a:buFontTx/>
              <a:buChar char="•"/>
            </a:pPr>
            <a:r>
              <a:rPr lang="ru-RU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Воспитание гуманного отношения к окружающим: умения и желания включаться</a:t>
            </a:r>
          </a:p>
          <a:p>
            <a:pPr algn="just" eaLnBrk="0" hangingPunct="0"/>
            <a:r>
              <a:rPr lang="ru-RU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в совместный труд со сверстниками, проявлять доброжелательность, </a:t>
            </a:r>
          </a:p>
          <a:p>
            <a:pPr algn="just" eaLnBrk="0" hangingPunct="0"/>
            <a:r>
              <a:rPr lang="ru-RU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активность и инициативу, стремление к качественному выполнению общего дела,</a:t>
            </a:r>
          </a:p>
          <a:p>
            <a:pPr algn="just" eaLnBrk="0" hangingPunct="0"/>
            <a:r>
              <a:rPr lang="ru-RU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 осознания себя как члена детского общества.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8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403350" y="-4665663"/>
            <a:ext cx="6048375" cy="9788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endParaRPr lang="ru-RU" sz="1400" b="1">
              <a:ea typeface="Times New Roman" pitchFamily="18" charset="0"/>
              <a:cs typeface="Arial" charset="0"/>
            </a:endParaRPr>
          </a:p>
          <a:p>
            <a:pPr algn="ctr"/>
            <a:endParaRPr lang="ru-RU" sz="1400" b="1">
              <a:ea typeface="Times New Roman" pitchFamily="18" charset="0"/>
              <a:cs typeface="Arial" charset="0"/>
            </a:endParaRPr>
          </a:p>
          <a:p>
            <a:pPr algn="ctr"/>
            <a:endParaRPr lang="ru-RU" sz="1400" b="1">
              <a:ea typeface="Times New Roman" pitchFamily="18" charset="0"/>
              <a:cs typeface="Arial" charset="0"/>
            </a:endParaRPr>
          </a:p>
          <a:p>
            <a:pPr algn="ctr"/>
            <a:endParaRPr lang="ru-RU" sz="1400" b="1">
              <a:ea typeface="Times New Roman" pitchFamily="18" charset="0"/>
              <a:cs typeface="Arial" charset="0"/>
            </a:endParaRPr>
          </a:p>
          <a:p>
            <a:pPr algn="ctr"/>
            <a:endParaRPr lang="ru-RU" sz="1400" b="1">
              <a:ea typeface="Times New Roman" pitchFamily="18" charset="0"/>
              <a:cs typeface="Arial" charset="0"/>
            </a:endParaRPr>
          </a:p>
          <a:p>
            <a:pPr algn="ctr"/>
            <a:endParaRPr lang="ru-RU" sz="1400" b="1">
              <a:ea typeface="Times New Roman" pitchFamily="18" charset="0"/>
              <a:cs typeface="Arial" charset="0"/>
            </a:endParaRPr>
          </a:p>
          <a:p>
            <a:pPr algn="ctr"/>
            <a:endParaRPr lang="ru-RU" sz="1400" b="1">
              <a:ea typeface="Times New Roman" pitchFamily="18" charset="0"/>
              <a:cs typeface="Arial" charset="0"/>
            </a:endParaRPr>
          </a:p>
          <a:p>
            <a:pPr algn="ctr"/>
            <a:endParaRPr lang="ru-RU" sz="1400" b="1">
              <a:ea typeface="Times New Roman" pitchFamily="18" charset="0"/>
              <a:cs typeface="Arial" charset="0"/>
            </a:endParaRPr>
          </a:p>
          <a:p>
            <a:pPr algn="ctr"/>
            <a:endParaRPr lang="ru-RU" sz="1400" b="1">
              <a:ea typeface="Times New Roman" pitchFamily="18" charset="0"/>
              <a:cs typeface="Arial" charset="0"/>
            </a:endParaRPr>
          </a:p>
          <a:p>
            <a:pPr algn="ctr"/>
            <a:endParaRPr lang="ru-RU" sz="1400" b="1">
              <a:ea typeface="Times New Roman" pitchFamily="18" charset="0"/>
              <a:cs typeface="Arial" charset="0"/>
            </a:endParaRPr>
          </a:p>
          <a:p>
            <a:pPr algn="ctr"/>
            <a:endParaRPr lang="ru-RU" sz="1400" b="1">
              <a:ea typeface="Times New Roman" pitchFamily="18" charset="0"/>
              <a:cs typeface="Arial" charset="0"/>
            </a:endParaRPr>
          </a:p>
          <a:p>
            <a:pPr algn="ctr"/>
            <a:endParaRPr lang="ru-RU" sz="1400" b="1">
              <a:ea typeface="Times New Roman" pitchFamily="18" charset="0"/>
              <a:cs typeface="Arial" charset="0"/>
            </a:endParaRPr>
          </a:p>
          <a:p>
            <a:pPr algn="ctr"/>
            <a:endParaRPr lang="ru-RU" sz="1400" b="1">
              <a:ea typeface="Times New Roman" pitchFamily="18" charset="0"/>
              <a:cs typeface="Arial" charset="0"/>
            </a:endParaRPr>
          </a:p>
          <a:p>
            <a:pPr algn="ctr"/>
            <a:endParaRPr lang="ru-RU" sz="1400" b="1">
              <a:ea typeface="Times New Roman" pitchFamily="18" charset="0"/>
              <a:cs typeface="Arial" charset="0"/>
            </a:endParaRPr>
          </a:p>
          <a:p>
            <a:pPr algn="ctr"/>
            <a:endParaRPr lang="ru-RU" sz="1400" b="1">
              <a:ea typeface="Times New Roman" pitchFamily="18" charset="0"/>
              <a:cs typeface="Arial" charset="0"/>
            </a:endParaRPr>
          </a:p>
          <a:p>
            <a:pPr algn="ctr"/>
            <a:endParaRPr lang="ru-RU" sz="1400" b="1">
              <a:ea typeface="Times New Roman" pitchFamily="18" charset="0"/>
              <a:cs typeface="Arial" charset="0"/>
            </a:endParaRPr>
          </a:p>
          <a:p>
            <a:pPr algn="ctr"/>
            <a:endParaRPr lang="ru-RU" sz="1400" b="1">
              <a:ea typeface="Times New Roman" pitchFamily="18" charset="0"/>
              <a:cs typeface="Arial" charset="0"/>
            </a:endParaRPr>
          </a:p>
          <a:p>
            <a:pPr algn="ctr"/>
            <a:endParaRPr lang="ru-RU" sz="1400" b="1">
              <a:ea typeface="Times New Roman" pitchFamily="18" charset="0"/>
              <a:cs typeface="Arial" charset="0"/>
            </a:endParaRPr>
          </a:p>
          <a:p>
            <a:pPr algn="ctr"/>
            <a:endParaRPr lang="ru-RU" sz="1400" b="1">
              <a:ea typeface="Times New Roman" pitchFamily="18" charset="0"/>
              <a:cs typeface="Arial" charset="0"/>
            </a:endParaRPr>
          </a:p>
          <a:p>
            <a:pPr algn="ctr"/>
            <a:endParaRPr lang="ru-RU" sz="1400" b="1">
              <a:ea typeface="Times New Roman" pitchFamily="18" charset="0"/>
              <a:cs typeface="Arial" charset="0"/>
            </a:endParaRPr>
          </a:p>
          <a:p>
            <a:pPr algn="ctr"/>
            <a:endParaRPr lang="ru-RU" sz="3200" b="1">
              <a:solidFill>
                <a:srgbClr val="000099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algn="ctr"/>
            <a:endParaRPr lang="ru-RU" sz="3200" b="1">
              <a:solidFill>
                <a:srgbClr val="000099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algn="ctr"/>
            <a:r>
              <a:rPr lang="ru-RU" sz="3200" b="1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Виды труда:</a:t>
            </a:r>
            <a:endParaRPr lang="ru-RU" sz="3200">
              <a:solidFill>
                <a:srgbClr val="000099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algn="ctr" eaLnBrk="0" hangingPunct="0">
              <a:buFontTx/>
              <a:buChar char="•"/>
            </a:pPr>
            <a:endParaRPr lang="ru-RU" sz="1400">
              <a:ea typeface="Times New Roman" pitchFamily="18" charset="0"/>
              <a:cs typeface="Arial" charset="0"/>
            </a:endParaRPr>
          </a:p>
          <a:p>
            <a:pPr algn="ctr" eaLnBrk="0" hangingPunct="0">
              <a:buFontTx/>
              <a:buChar char="•"/>
            </a:pPr>
            <a:r>
              <a:rPr lang="ru-RU" sz="2400">
                <a:solidFill>
                  <a:srgbClr val="948A54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Самообслуживание.</a:t>
            </a:r>
          </a:p>
          <a:p>
            <a:pPr algn="ctr" eaLnBrk="0" hangingPunct="0">
              <a:buFontTx/>
              <a:buChar char="•"/>
            </a:pPr>
            <a:endParaRPr lang="ru-RU" sz="2400">
              <a:solidFill>
                <a:srgbClr val="948A54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algn="ctr" eaLnBrk="0" hangingPunct="0">
              <a:buFontTx/>
              <a:buChar char="•"/>
            </a:pPr>
            <a:r>
              <a:rPr lang="ru-RU" sz="2400">
                <a:solidFill>
                  <a:srgbClr val="948A54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Хозяйственно-бытовой труд.</a:t>
            </a:r>
          </a:p>
          <a:p>
            <a:pPr algn="ctr" eaLnBrk="0" hangingPunct="0">
              <a:buFontTx/>
              <a:buChar char="•"/>
            </a:pPr>
            <a:endParaRPr lang="ru-RU" sz="2400">
              <a:solidFill>
                <a:srgbClr val="948A54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algn="ctr" eaLnBrk="0" hangingPunct="0">
              <a:buFontTx/>
              <a:buChar char="•"/>
            </a:pPr>
            <a:r>
              <a:rPr lang="ru-RU" sz="2400">
                <a:solidFill>
                  <a:srgbClr val="948A54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Труд в природе.</a:t>
            </a:r>
          </a:p>
          <a:p>
            <a:pPr algn="ctr" eaLnBrk="0" hangingPunct="0">
              <a:buFontTx/>
              <a:buChar char="•"/>
            </a:pPr>
            <a:endParaRPr lang="ru-RU" sz="2400">
              <a:solidFill>
                <a:srgbClr val="948A54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algn="ctr" eaLnBrk="0" hangingPunct="0">
              <a:buFontTx/>
              <a:buChar char="•"/>
            </a:pPr>
            <a:r>
              <a:rPr lang="ru-RU" sz="2400">
                <a:solidFill>
                  <a:srgbClr val="948A54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Ручной труд.</a:t>
            </a:r>
          </a:p>
          <a:p>
            <a:pPr algn="ctr" eaLnBrk="0" hangingPunct="0">
              <a:buFontTx/>
              <a:buChar char="•"/>
            </a:pPr>
            <a:endParaRPr lang="ru-RU" sz="2400">
              <a:solidFill>
                <a:srgbClr val="948A54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algn="ctr" eaLnBrk="0" hangingPunct="0">
              <a:buFontTx/>
              <a:buChar char="•"/>
            </a:pPr>
            <a:r>
              <a:rPr lang="ru-RU" sz="2400">
                <a:solidFill>
                  <a:srgbClr val="948A54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Ознакомление с трудом взрослых.</a:t>
            </a:r>
          </a:p>
          <a:p>
            <a:pPr algn="ctr" eaLnBrk="0" hangingPunct="0"/>
            <a:endParaRPr lang="ru-RU" sz="2400">
              <a:solidFill>
                <a:srgbClr val="948A54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468313" y="404813"/>
            <a:ext cx="8207375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BD30C0"/>
                </a:solidFill>
                <a:latin typeface="Times New Roman" pitchFamily="18" charset="0"/>
                <a:cs typeface="Times New Roman" pitchFamily="18" charset="0"/>
              </a:rPr>
              <a:t>Формы организации трудовой деятельности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331913" y="1412875"/>
            <a:ext cx="6335712" cy="409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Times New Roman" pitchFamily="18" charset="0"/>
                <a:cs typeface="Times New Roman" pitchFamily="18" charset="0"/>
              </a:rPr>
              <a:t>Поручения</a:t>
            </a:r>
          </a:p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Простые и сложные</a:t>
            </a:r>
          </a:p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Эпизодические и длительные</a:t>
            </a:r>
          </a:p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Коллективные и индивидуальные</a:t>
            </a:r>
            <a:endParaRPr lang="ru-RU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>
                <a:latin typeface="Times New Roman" pitchFamily="18" charset="0"/>
                <a:cs typeface="Times New Roman" pitchFamily="18" charset="0"/>
              </a:rPr>
              <a:t>Коллективный труд</a:t>
            </a:r>
          </a:p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(не более 35-40 минут)</a:t>
            </a:r>
          </a:p>
          <a:p>
            <a:pPr algn="ctr"/>
            <a:endParaRPr lang="ru-RU" sz="2400" b="1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>
                <a:latin typeface="Times New Roman" pitchFamily="18" charset="0"/>
                <a:cs typeface="Times New Roman" pitchFamily="18" charset="0"/>
              </a:rPr>
              <a:t>Дежурство</a:t>
            </a:r>
          </a:p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(не более 20 минут)</a:t>
            </a:r>
          </a:p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Формирование общественно – значимого мотива</a:t>
            </a:r>
          </a:p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Нравственный, этический аспект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750" y="2205038"/>
            <a:ext cx="8064500" cy="19383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i="1" spc="-150" dirty="0">
                <a:solidFill>
                  <a:srgbClr val="BD3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i="1" spc="-150" dirty="0">
                <a:solidFill>
                  <a:srgbClr val="BD3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внимание</a:t>
            </a:r>
            <a:r>
              <a:rPr lang="ru-RU" sz="6000" b="1" spc="-150" dirty="0">
                <a:solidFill>
                  <a:srgbClr val="BD3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2700" b="1" dirty="0" smtClean="0">
                <a:solidFill>
                  <a:srgbClr val="FF99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700" b="1" dirty="0" smtClean="0">
                <a:solidFill>
                  <a:srgbClr val="FF99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700" b="1" dirty="0" smtClean="0">
                <a:solidFill>
                  <a:srgbClr val="FF99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700" b="1" dirty="0" smtClean="0">
                <a:solidFill>
                  <a:srgbClr val="FF99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100" b="1" dirty="0" smtClean="0">
                <a:latin typeface="Times New Roman" pitchFamily="18" charset="0"/>
                <a:cs typeface="Times New Roman" pitchFamily="18" charset="0"/>
              </a:rPr>
              <a:t>Основные направления</a:t>
            </a:r>
            <a:br>
              <a:rPr lang="ru-RU" alt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100" b="1" dirty="0" smtClean="0">
                <a:latin typeface="Times New Roman" pitchFamily="18" charset="0"/>
                <a:cs typeface="Times New Roman" pitchFamily="18" charset="0"/>
              </a:rPr>
              <a:t>социально-коммуникативного развития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49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24075" y="1773238"/>
            <a:ext cx="2232025" cy="158432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Развитие игровой деятельнос</a:t>
            </a:r>
            <a:r>
              <a:rPr lang="ru-RU" altLang="ru-RU" b="1" dirty="0"/>
              <a:t>ти</a:t>
            </a:r>
            <a:endParaRPr lang="ru-RU" alt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24075" y="3500438"/>
            <a:ext cx="2232025" cy="158432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 воспитание детей дошкольного возраста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43438" y="1773238"/>
            <a:ext cx="2232025" cy="158432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Формирование основ безопасного поведения в быту, социуме, природе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43438" y="3500438"/>
            <a:ext cx="2232025" cy="158432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Трудовое воспитание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animBg="1"/>
      <p:bldP spid="4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468313" y="404813"/>
            <a:ext cx="82073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Классификация игр детей дошкольного возраста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(по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Е.В.Зворыгиной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С.Л.Новоселовой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лако 3"/>
          <p:cNvSpPr/>
          <p:nvPr/>
        </p:nvSpPr>
        <p:spPr>
          <a:xfrm>
            <a:off x="468312" y="1487321"/>
            <a:ext cx="2663825" cy="1368425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Игры возникающие по инициативе детей </a:t>
            </a:r>
          </a:p>
        </p:txBody>
      </p:sp>
      <p:sp>
        <p:nvSpPr>
          <p:cNvPr id="5" name="Облако 4"/>
          <p:cNvSpPr/>
          <p:nvPr/>
        </p:nvSpPr>
        <p:spPr>
          <a:xfrm>
            <a:off x="3312319" y="1487321"/>
            <a:ext cx="2519362" cy="1512887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Игры возникающие по инициативе взрослого </a:t>
            </a:r>
          </a:p>
        </p:txBody>
      </p:sp>
      <p:sp>
        <p:nvSpPr>
          <p:cNvPr id="6" name="Облако 5"/>
          <p:cNvSpPr/>
          <p:nvPr/>
        </p:nvSpPr>
        <p:spPr>
          <a:xfrm>
            <a:off x="6443663" y="1268413"/>
            <a:ext cx="2016125" cy="115252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</a:rPr>
              <a:t>Народные игры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03340" y="3176587"/>
            <a:ext cx="2808288" cy="11525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Игры экспериментирования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Игры с природными объектами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Игры с игрушками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Игры с животными</a:t>
            </a:r>
            <a:endParaRPr lang="ru-RU" sz="14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478213" y="3212013"/>
            <a:ext cx="2822575" cy="11525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Обучающие игры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Сюжетно – дидактические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Подвижные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Музыкально – дидактические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Учебные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588125" y="2492375"/>
            <a:ext cx="2016125" cy="1081088"/>
          </a:xfrm>
          <a:prstGeom prst="roundRect">
            <a:avLst>
              <a:gd name="adj" fmla="val 15446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Обрядовые игры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Семейные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Сезонные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Культовые</a:t>
            </a:r>
            <a:endParaRPr lang="ru-RU" sz="1400" dirty="0"/>
          </a:p>
        </p:txBody>
      </p:sp>
      <p:sp>
        <p:nvSpPr>
          <p:cNvPr id="15" name="Прямоугольник с двумя вырезанными противолежащими углами 14"/>
          <p:cNvSpPr/>
          <p:nvPr/>
        </p:nvSpPr>
        <p:spPr>
          <a:xfrm>
            <a:off x="468313" y="4653136"/>
            <a:ext cx="2808288" cy="1511300"/>
          </a:xfrm>
          <a:prstGeom prst="snip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Сюжетно – самодеятельные игры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Сюжетно –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отобразительные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Сюжетно – ролевые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Режиссерские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Театрализованные</a:t>
            </a:r>
          </a:p>
        </p:txBody>
      </p:sp>
      <p:sp>
        <p:nvSpPr>
          <p:cNvPr id="16" name="Прямоугольник с двумя вырезанными противолежащими углами 15"/>
          <p:cNvSpPr/>
          <p:nvPr/>
        </p:nvSpPr>
        <p:spPr>
          <a:xfrm>
            <a:off x="3478213" y="4688854"/>
            <a:ext cx="2808288" cy="1439863"/>
          </a:xfrm>
          <a:prstGeom prst="snip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Досуговые игры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Интеллектуальные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Игры – забавы, развлечения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Театрализованные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Празднично – карнавальные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Компьютерные</a:t>
            </a:r>
          </a:p>
        </p:txBody>
      </p:sp>
      <p:sp>
        <p:nvSpPr>
          <p:cNvPr id="17" name="Прямоугольник с двумя вырезанными противолежащими углами 16"/>
          <p:cNvSpPr/>
          <p:nvPr/>
        </p:nvSpPr>
        <p:spPr>
          <a:xfrm>
            <a:off x="6659563" y="3644900"/>
            <a:ext cx="1944687" cy="1368425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Тренинговые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игры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Интеллектуальные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Сенсомоторные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Адаптивные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с двумя вырезанными противолежащими углами 18"/>
          <p:cNvSpPr/>
          <p:nvPr/>
        </p:nvSpPr>
        <p:spPr>
          <a:xfrm>
            <a:off x="6659563" y="5157192"/>
            <a:ext cx="1944687" cy="1246032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Досуговые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игры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Игрища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Тихие игры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Игры - забавы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9" grpId="0" animBg="1"/>
      <p:bldP spid="11" grpId="0" animBg="1"/>
      <p:bldP spid="12" grpId="0" animBg="1"/>
      <p:bldP spid="15" grpId="0" animBg="1"/>
      <p:bldP spid="16" grpId="0" animBg="1"/>
      <p:bldP spid="17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720725"/>
          </a:xfrm>
        </p:spPr>
        <p:txBody>
          <a:bodyPr/>
          <a:lstStyle/>
          <a:p>
            <a:r>
              <a:rPr lang="ru-RU" sz="3200" b="1" smtClean="0">
                <a:latin typeface="Times New Roman" pitchFamily="18" charset="0"/>
                <a:cs typeface="Times New Roman" pitchFamily="18" charset="0"/>
              </a:rPr>
              <a:t>Игра как ведущая деятельность детей дошкольном возрасте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8313" y="1341438"/>
            <a:ext cx="8207375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Характеристика сюжетной самодеятельности игры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68313" y="1773238"/>
            <a:ext cx="82073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Wingdings" pitchFamily="2" charset="2"/>
              <a:buChar char="§"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Основа сюжетно – ролевой игры – мнимая или воображаемая ситуация</a:t>
            </a:r>
          </a:p>
          <a:p>
            <a:pPr algn="ctr">
              <a:buFont typeface="Wingdings" pitchFamily="2" charset="2"/>
              <a:buChar char="§"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Характерная черта – самостоятельность детей</a:t>
            </a:r>
          </a:p>
          <a:p>
            <a:pPr algn="ctr">
              <a:buFont typeface="Wingdings" pitchFamily="2" charset="2"/>
              <a:buChar char="§"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Через игру ребенок воплощает свои взгляды, представления</a:t>
            </a:r>
          </a:p>
          <a:p>
            <a:pPr algn="ctr">
              <a:buFont typeface="Wingdings" pitchFamily="2" charset="2"/>
              <a:buChar char="§"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Дети отражают отношение к тому событию, которое они разыгрывают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5288" y="2997200"/>
            <a:ext cx="8280400" cy="522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Предпосылки сюжетно – ролевой игры 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68313" y="3500438"/>
            <a:ext cx="8207375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Wingdings" pitchFamily="2" charset="2"/>
              <a:buChar char="ü"/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Первый этап – ознакомительная игра</a:t>
            </a:r>
          </a:p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Взрослый организует предметно – игровую деятельность ребенка, используя разнообразные игрушки и предметы</a:t>
            </a:r>
          </a:p>
          <a:p>
            <a:pPr algn="ctr">
              <a:buFont typeface="Wingdings" pitchFamily="2" charset="2"/>
              <a:buChar char="ü"/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Второй этап – образовательная игра</a:t>
            </a:r>
          </a:p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Действия ребенка направлены на выявление специфических свойств предмета и на достижение с его помощью  определенного эффекта</a:t>
            </a:r>
          </a:p>
          <a:p>
            <a:pPr algn="ctr">
              <a:buFont typeface="Wingdings" pitchFamily="2" charset="2"/>
              <a:buChar char="ü"/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Третий этап сюжетно – отобразительная игра</a:t>
            </a:r>
          </a:p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Дети активно отображают впечатления, полученные в повседневной жизни</a:t>
            </a:r>
            <a:r>
              <a:rPr lang="ru-RU">
                <a:latin typeface="Calibri" pitchFamily="34" charset="0"/>
              </a:rPr>
              <a:t>  </a:t>
            </a:r>
          </a:p>
          <a:p>
            <a:pPr algn="ctr"/>
            <a:endParaRPr lang="ru-RU">
              <a:latin typeface="Calibri" pitchFamily="34" charset="0"/>
            </a:endParaRPr>
          </a:p>
          <a:p>
            <a:pPr algn="ctr"/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latin typeface="Times New Roman" pitchFamily="18" charset="0"/>
                <a:cs typeface="Times New Roman" pitchFamily="18" charset="0"/>
              </a:rPr>
              <a:t>Компоненты сюжетно – ролевой игры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95288" y="1628775"/>
            <a:ext cx="8208962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b="1">
                <a:latin typeface="Times New Roman" pitchFamily="18" charset="0"/>
                <a:cs typeface="Times New Roman" pitchFamily="18" charset="0"/>
              </a:rPr>
              <a:t>Сюжет игры</a:t>
            </a:r>
          </a:p>
          <a:p>
            <a:r>
              <a:rPr lang="ru-RU" sz="200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Сфера действительности, которая воспроизводится детьми, отражение определенных действий, событий из жизни и деятельности окружающих</a:t>
            </a:r>
          </a:p>
          <a:p>
            <a:pPr>
              <a:buFont typeface="Wingdings" pitchFamily="2" charset="2"/>
              <a:buChar char="Ø"/>
            </a:pPr>
            <a:r>
              <a:rPr lang="ru-RU" sz="2000" b="1">
                <a:latin typeface="Times New Roman" pitchFamily="18" charset="0"/>
                <a:cs typeface="Times New Roman" pitchFamily="18" charset="0"/>
              </a:rPr>
              <a:t>Содержание игры</a:t>
            </a:r>
          </a:p>
          <a:p>
            <a:r>
              <a:rPr lang="ru-RU" sz="200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То, что воспроизводится ребенком  в качестве центрального и характерного момента деятельности и отношений между взрослыми в их бытовой, трудовой и общественной деятельности</a:t>
            </a:r>
          </a:p>
          <a:p>
            <a:pPr>
              <a:buFont typeface="Wingdings" pitchFamily="2" charset="2"/>
              <a:buChar char="Ø"/>
            </a:pPr>
            <a:r>
              <a:rPr lang="ru-RU" sz="2000" b="1">
                <a:latin typeface="Times New Roman" pitchFamily="18" charset="0"/>
                <a:cs typeface="Times New Roman" pitchFamily="18" charset="0"/>
              </a:rPr>
              <a:t>Роль</a:t>
            </a:r>
          </a:p>
          <a:p>
            <a:r>
              <a:rPr lang="ru-RU" sz="200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Игровая позиция, в которой ребенок отражает себя с каким-либо персонажем сюжета и действует в соответствии представлениями о данном персонаже</a:t>
            </a: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Методы руководства сюжетно – ролевой игры</a:t>
            </a:r>
            <a:br>
              <a:rPr lang="ru-RU" sz="28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Н. Я. Михайленко и Н.А.Коротковой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42988" y="1628775"/>
            <a:ext cx="3168650" cy="13843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Первый принцип: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Для того, чтобы дети овладели игровыми умениями, воспитатель должен играть вместе с детьми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76825" y="1341438"/>
            <a:ext cx="3455988" cy="187642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8000"/>
                </a:solidFill>
              </a:rPr>
              <a:t>Второй принцип: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008000"/>
                </a:solidFill>
              </a:rPr>
              <a:t>На каждом возрастном этапе игра развертывается особым образом, так, чтобы детьми «открывался»и усваивался новый, более сложный способ построения игры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rgbClr val="008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55875" y="3357563"/>
            <a:ext cx="3887788" cy="187642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Третий принцип: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На каждом возрастном этапе при формировании игровых умений необходимо ориентировать детей как на осуществление игрового действия, так и на пояснение его смысла партнерам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Патриотическое воспитание</a:t>
            </a:r>
          </a:p>
        </p:txBody>
      </p:sp>
      <p:pic>
        <p:nvPicPr>
          <p:cNvPr id="3075" name="Picture 3" descr="C:\Users\1\Desktop\ст. воспитатель\детсадовское фото\фото 9 мая\DSCN68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924944"/>
            <a:ext cx="4464496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68760"/>
            <a:ext cx="4740558" cy="3533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G:\DCIM\103NIKON\DSCN09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8424936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348524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5fee274eec8975bd4ed446e3fac328d22523f6a"/>
</p:tagLst>
</file>

<file path=ppt/theme/theme1.xml><?xml version="1.0" encoding="utf-8"?>
<a:theme xmlns:a="http://schemas.openxmlformats.org/drawingml/2006/main" name="frame_flowers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frame_flowers</Template>
  <TotalTime>1231</TotalTime>
  <Words>986</Words>
  <Application>Microsoft Office PowerPoint</Application>
  <PresentationFormat>Экран (4:3)</PresentationFormat>
  <Paragraphs>316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frame_flowers</vt:lpstr>
      <vt:lpstr>    РЕАЛИЗАЦИЯ   Образовательной  области         «Социально-коммуникативное  развитие» В СООТВЕТСТВИИ ФГОС ДО    </vt:lpstr>
      <vt:lpstr> Основная цель позитивная социализация детей дошкольного возраста,  приобщение к социокультурным  нормам, традициям семьи, общества и государства </vt:lpstr>
      <vt:lpstr>  Основные направления социально-коммуникативного развития </vt:lpstr>
      <vt:lpstr>Презентация PowerPoint</vt:lpstr>
      <vt:lpstr>Игра как ведущая деятельность детей дошкольном возрасте</vt:lpstr>
      <vt:lpstr>Компоненты сюжетно – ролевой игры</vt:lpstr>
      <vt:lpstr>Методы руководства сюжетно – ролевой игры Н. Я. Михайленко и Н.А.Коротковой</vt:lpstr>
      <vt:lpstr>Патриотическое воспитание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Компоненты патриотического воспитания</vt:lpstr>
      <vt:lpstr>Презентация PowerPoint</vt:lpstr>
      <vt:lpstr>Презентация PowerPoint</vt:lpstr>
      <vt:lpstr> Цели: </vt:lpstr>
      <vt:lpstr> Основные направления работы по ОБЖ </vt:lpstr>
      <vt:lpstr>Презентация PowerPoint</vt:lpstr>
      <vt:lpstr>Развитие трудовой деятельности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DG Win&amp;Soft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Реализация образовательной области в ФГОС               « Социально-коммуникативное развитие»                В МКДОУ детский сад №10 «Родничок»</dc:title>
  <dc:creator>Андрей</dc:creator>
  <cp:lastModifiedBy>1</cp:lastModifiedBy>
  <cp:revision>73</cp:revision>
  <dcterms:created xsi:type="dcterms:W3CDTF">2015-10-03T03:54:19Z</dcterms:created>
  <dcterms:modified xsi:type="dcterms:W3CDTF">2016-02-23T15:52:10Z</dcterms:modified>
</cp:coreProperties>
</file>