
<file path=[Content_Types].xml><?xml version="1.0" encoding="utf-8"?>
<Types xmlns="http://schemas.openxmlformats.org/package/2006/content-types">
  <Default Extension="mp4" ContentType="video/unknown"/>
  <Default Extension="mp3" ContentType="audio/mpeg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85" d="100"/>
          <a:sy n="85" d="100"/>
        </p:scale>
        <p:origin x="732" y="9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presProps" Target="presProps.xml" /><Relationship Id="rId25" Type="http://schemas.openxmlformats.org/officeDocument/2006/relationships/tableStyles" Target="tableStyles.xml" /><Relationship Id="rId26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1CDC42-571E-4A07-AFC8-B32D320FB41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9E276B-B9BF-45B9-ACFB-58925E407431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37.jpg"/><Relationship Id="rId4" Type="http://schemas.openxmlformats.org/officeDocument/2006/relationships/image" Target="../media/image38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47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48.png"/><Relationship Id="rId4" Type="http://schemas.microsoft.com/office/2007/relationships/media" Target="../media/media4.mp4"/><Relationship Id="rId5" Type="http://schemas.openxmlformats.org/officeDocument/2006/relationships/video" Target="../media/media4.mp4" 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microsoft.com/office/2007/relationships/media" Target="../media/media5.mp3"/><Relationship Id="rId7" Type="http://schemas.openxmlformats.org/officeDocument/2006/relationships/audio" Target="../media/media5.mp3" 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5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microsoft.com/office/2007/relationships/media" Target="../media/media1.mp3"/><Relationship Id="rId7" Type="http://schemas.openxmlformats.org/officeDocument/2006/relationships/audio" Target="../media/media1.mp3" 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0" Type="http://schemas.openxmlformats.org/officeDocument/2006/relationships/image" Target="../media/image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microsoft.com/office/2007/relationships/media" Target="../media/media2.mp3"/><Relationship Id="rId6" Type="http://schemas.openxmlformats.org/officeDocument/2006/relationships/audio" Target="../media/media2.mp3" 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microsoft.com/office/2007/relationships/media" Target="../media/media3.mp3"/><Relationship Id="rId7" Type="http://schemas.openxmlformats.org/officeDocument/2006/relationships/audio" Target="../media/media3.mp3" 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Relationship Id="rId3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pic>
        <p:nvPicPr>
          <p:cNvPr id="4" name="Picture 2" descr="https://ds04.infourok.ru/uploads/ex/0a48/000c52cf-55f716fa/img0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828800" y="404502"/>
            <a:ext cx="8686800" cy="587369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389517" y="1820487"/>
            <a:ext cx="7867291" cy="122197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i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                        Подготовила: Воспитатель МАДОУ №30 «Ёлочка»</a:t>
            </a:r>
            <a:endParaRPr/>
          </a:p>
          <a:p>
            <a:pPr>
              <a:defRPr/>
            </a:pPr>
            <a:r>
              <a:rPr lang="ru-RU" sz="2000" b="1" i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                                               Сычева Светлана Валерьевна</a:t>
            </a:r>
            <a:endParaRPr lang="ru-RU" sz="2000" b="1" i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 b="1" i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                                      г. Реж</a:t>
            </a:r>
            <a:endParaRPr lang="ru-RU" sz="2000" b="1" i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80656" y="457200"/>
            <a:ext cx="4694060" cy="11970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В</a:t>
            </a:r>
            <a:r>
              <a:rPr lang="ru-RU" sz="36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Ленинградских квартирах</a:t>
            </a:r>
            <a:endParaRPr lang="ru-RU" sz="36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81148" y="2057400"/>
            <a:ext cx="4239491" cy="38115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/>
              <a:t>    </a:t>
            </a:r>
            <a:r>
              <a:rPr lang="ru-RU" sz="2000" b="1" i="1">
                <a:latin typeface="Times New Roman"/>
                <a:cs typeface="Times New Roman"/>
              </a:rPr>
              <a:t>В домах не было  света, воды и было очень холодно. В квартирах устанавливали печки-буржуйки. На растопку печек шли мебель и книги. 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   Окна заклеивали бумажными или газетными полосками крест-накрест, чтобы они не лопались от взрыва,  и  зашторивали.</a:t>
            </a:r>
            <a:endParaRPr lang="ru-RU" sz="2000" b="1" i="1">
              <a:latin typeface="Times New Roman"/>
              <a:cs typeface="Times New Roman"/>
            </a:endParaRPr>
          </a:p>
        </p:txBody>
      </p:sp>
      <p:pic>
        <p:nvPicPr>
          <p:cNvPr id="2052" name="Picture 4" descr="https://ds05.infourok.ru/uploads/ex/0e6a/000e8d59-4e9e8f00/hello_html_m500bdae6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rcRect l="-1" t="0" r="47614" b="9018"/>
          <a:stretch/>
        </p:blipFill>
        <p:spPr bwMode="auto">
          <a:xfrm>
            <a:off x="5767464" y="295213"/>
            <a:ext cx="2304194" cy="266783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4" name="Picture 6" descr="https://s9.stc.all.kpcdn.net/share/i/4/1767675/inx960x640.jpg"/>
          <p:cNvPicPr>
            <a:picLocks noChangeAspect="1" noChangeArrowheads="1"/>
          </p:cNvPicPr>
          <p:nvPr/>
        </p:nvPicPr>
        <p:blipFill>
          <a:blip r:embed="rId4"/>
          <a:srcRect l="0" t="0" r="4878" b="0"/>
          <a:stretch/>
        </p:blipFill>
        <p:spPr bwMode="auto">
          <a:xfrm>
            <a:off x="6625536" y="3325091"/>
            <a:ext cx="4846028" cy="326690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 descr="https://img.tourbina.ru/photos.3/1/8/186941/big.photo/No-samoe-silnoe-vpetchatle.jpg"/>
          <p:cNvPicPr>
            <a:picLocks noChangeAspect="1" noChangeArrowheads="1"/>
          </p:cNvPicPr>
          <p:nvPr/>
        </p:nvPicPr>
        <p:blipFill>
          <a:blip r:embed="rId5"/>
          <a:srcRect l="0" t="0" r="581" b="9596"/>
          <a:stretch/>
        </p:blipFill>
        <p:spPr bwMode="auto">
          <a:xfrm>
            <a:off x="8483357" y="489161"/>
            <a:ext cx="3547550" cy="23371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04109" y="457200"/>
            <a:ext cx="3067916" cy="8229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Зимой 1942года</a:t>
            </a:r>
            <a:endParaRPr lang="ru-RU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   Особенно трудной выдалась зима 1942 года, когда стояли сильные морозы.</a:t>
            </a:r>
            <a:endParaRPr/>
          </a:p>
          <a:p>
            <a:pPr>
              <a:defRPr/>
            </a:pPr>
            <a:endParaRPr lang="ru-RU" sz="2000" b="1" i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Воду приходилось брать с рек.</a:t>
            </a:r>
            <a:endParaRPr lang="ru-RU" sz="2000" b="1" i="1">
              <a:latin typeface="Times New Roman"/>
              <a:cs typeface="Times New Roman"/>
            </a:endParaRPr>
          </a:p>
        </p:txBody>
      </p:sp>
      <p:pic>
        <p:nvPicPr>
          <p:cNvPr id="6" name="Picture 2" descr="https://smolbattle.ru/data/attachments/928/928837-4f345e836f8d3981b4e21848f441c763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012574" y="457200"/>
            <a:ext cx="4447310" cy="292410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2" descr="https://bgr.news-front.info/wp-content/uploads/2016/09/blokada36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517179" y="3639138"/>
            <a:ext cx="4688377" cy="31155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487978" y="457200"/>
            <a:ext cx="3358342" cy="1221971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Дети блокадного Ленинграда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   Тяжелая судьба выпала на долю детей, которые остались в блокадном Ленинграде…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   Детям пришлось пережить голод, </a:t>
            </a:r>
            <a:r>
              <a:rPr lang="ru-RU" sz="2000" b="1" i="1">
                <a:latin typeface="Times New Roman"/>
                <a:cs typeface="Times New Roman"/>
              </a:rPr>
              <a:t>х</a:t>
            </a:r>
            <a:r>
              <a:rPr lang="ru-RU" sz="2000" b="1" i="1">
                <a:latin typeface="Times New Roman"/>
                <a:cs typeface="Times New Roman"/>
              </a:rPr>
              <a:t>олод,  гибель родных, страх,  вой сирен, бомбежку.</a:t>
            </a:r>
            <a:endParaRPr/>
          </a:p>
          <a:p>
            <a:pPr>
              <a:defRPr/>
            </a:pPr>
            <a:endParaRPr lang="ru-RU" sz="2000" b="1" i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У </a:t>
            </a:r>
            <a:r>
              <a:rPr lang="ru-RU" sz="2000" b="1" i="1">
                <a:latin typeface="Times New Roman"/>
                <a:cs typeface="Times New Roman"/>
              </a:rPr>
              <a:t>каждого блокадника своя трагическая </a:t>
            </a:r>
            <a:r>
              <a:rPr lang="ru-RU" sz="2000" b="1" i="1">
                <a:latin typeface="Times New Roman"/>
                <a:cs typeface="Times New Roman"/>
              </a:rPr>
              <a:t>история…</a:t>
            </a:r>
            <a:endParaRPr lang="ru-RU" sz="2000" b="1" i="1">
              <a:latin typeface="Times New Roman"/>
              <a:cs typeface="Times New Roman"/>
            </a:endParaRPr>
          </a:p>
          <a:p>
            <a:pPr>
              <a:defRPr/>
            </a:pPr>
            <a:endParaRPr lang="ru-RU" sz="2000" b="1" i="1">
              <a:latin typeface="Times New Roman"/>
              <a:cs typeface="Times New Roman"/>
            </a:endParaRPr>
          </a:p>
        </p:txBody>
      </p:sp>
      <p:pic>
        <p:nvPicPr>
          <p:cNvPr id="6" name="Picture 4" descr="http://gimnaz.armavir.ru/wp-content/uploads/2019/01/02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954386" y="789093"/>
            <a:ext cx="3150995" cy="23750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https://fsd.multiurok.ru/html/2018/01/27/s_5a6b97d889fac/img6.jpg"/>
          <p:cNvPicPr>
            <a:picLocks noChangeAspect="1" noChangeArrowheads="1"/>
          </p:cNvPicPr>
          <p:nvPr/>
        </p:nvPicPr>
        <p:blipFill>
          <a:blip r:embed="rId4"/>
          <a:srcRect l="44901" t="51259" r="5734" b="5459"/>
          <a:stretch/>
        </p:blipFill>
        <p:spPr bwMode="auto">
          <a:xfrm>
            <a:off x="8420544" y="1742677"/>
            <a:ext cx="3532973" cy="267138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2" descr="https://avatars.mds.yandex.net/get-turbo/1531389/rthc6701a3320f6cbb2d7cd4e6d34ade71b/max_g480_c12_r4x3_pd10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521605" y="4102877"/>
            <a:ext cx="3583776" cy="255561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21724" y="457200"/>
            <a:ext cx="4595426" cy="7398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Дети </a:t>
            </a: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б</a:t>
            </a: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локадного Ленинграда</a:t>
            </a:r>
            <a:endParaRPr lang="ru-RU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1413165"/>
            <a:ext cx="5178627" cy="44558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i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  Дети  повзрослее тушили зажигалки, сброшенные с самолетов, тушили пожары в городе, дежурили морозными ночами на вышках, разгребали завалы, носили воду из проруби на Неве, стояли в очередях за хлебом. А  также помогали взрослым на заводах, в госпиталях</a:t>
            </a:r>
            <a:r>
              <a:rPr lang="ru-RU" sz="1800" b="1" i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.</a:t>
            </a:r>
            <a:endParaRPr lang="ru-RU" sz="1800" b="1" i="1">
              <a:solidFill>
                <a:schemeClr val="bg2">
                  <a:lumMod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2" descr="http://900igr.net/up/datas/176423/017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rcRect l="0" t="22377" r="47851" b="6944"/>
          <a:stretch/>
        </p:blipFill>
        <p:spPr bwMode="auto">
          <a:xfrm>
            <a:off x="6256912" y="667096"/>
            <a:ext cx="2518757" cy="270579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2" descr="https://avatars.mds.yandex.net/get-zen_doc/1722013/pub_5e2bdbd943863f00acd81711_5e2bdbebb477bf00b1cc3912/scale_1200"/>
          <p:cNvPicPr>
            <a:picLocks noChangeAspect="1" noChangeArrowheads="1"/>
          </p:cNvPicPr>
          <p:nvPr/>
        </p:nvPicPr>
        <p:blipFill>
          <a:blip r:embed="rId4"/>
          <a:srcRect l="51016" t="38956" r="1424" b="26158"/>
          <a:stretch/>
        </p:blipFill>
        <p:spPr bwMode="auto">
          <a:xfrm>
            <a:off x="9115431" y="644235"/>
            <a:ext cx="2889776" cy="191608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4" descr="https://i2.wp.com/im6.kommersant.ru/Issues.photo/CORP/2014/01/27/KOG_139702_00002_1_t218_143454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953490" y="3910356"/>
            <a:ext cx="4397434" cy="26982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6" descr="https://urokidelai.ru/wp-content/uploads/2016/09/arbuzova-klochkina-15.jpg"/>
          <p:cNvPicPr>
            <a:picLocks noChangeAspect="1" noChangeArrowheads="1"/>
          </p:cNvPicPr>
          <p:nvPr/>
        </p:nvPicPr>
        <p:blipFill>
          <a:blip r:embed="rId6"/>
          <a:srcRect l="935" t="2363" r="54247" b="18120"/>
          <a:stretch/>
        </p:blipFill>
        <p:spPr bwMode="auto">
          <a:xfrm>
            <a:off x="9168848" y="2905557"/>
            <a:ext cx="2782942" cy="370306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 descr="https://avatars.mds.yandex.net/get-zen_doc/1101877/pub_5ca89b5590e0af00b4b14ef4_5ca89bae1a118400b39a9a3a/scale_1200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857899" y="3679045"/>
            <a:ext cx="1629405" cy="287279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5710936" cy="1126375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Дети блокадного Ленинграда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   Во время блокады работали школы и дети продолжали учиться.</a:t>
            </a:r>
            <a:endParaRPr lang="ru-RU" sz="2000" b="1" i="1">
              <a:latin typeface="Times New Roman"/>
              <a:cs typeface="Times New Roman"/>
            </a:endParaRPr>
          </a:p>
        </p:txBody>
      </p:sp>
      <p:pic>
        <p:nvPicPr>
          <p:cNvPr id="7" name="Picture 2" descr="http://900igr.net/up/datai/246216/0015-014-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514797" y="457200"/>
            <a:ext cx="3940050" cy="27591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4" descr="https://upload.wikimedia.org/wikipedia/commons/6/6d/%D0%9B%D0%B5%D0%BD%D0%B8%D0%BD%D0%B3%D1%80%D0%B0%D0%B4_%D0%B1%D0%BB%D0%BE%D0%BA%D0%B0%D0%B4%D0%BD%D1%8B%D0%B9._%D0%A8%D0%BA%D0%BE%D0%BB%D1%8C%D0%BD%D1%8B%D0%B9_%D1%83%D1%80%D0%BE%D0%BA.jpg"/>
          <p:cNvPicPr>
            <a:picLocks noChangeAspect="1" noChangeArrowheads="1" noGrp="1"/>
          </p:cNvPicPr>
          <p:nvPr>
            <p:ph idx="1"/>
          </p:nvPr>
        </p:nvPicPr>
        <p:blipFill>
          <a:blip r:embed="rId4"/>
          <a:stretch/>
        </p:blipFill>
        <p:spPr bwMode="auto">
          <a:xfrm>
            <a:off x="5178828" y="3538857"/>
            <a:ext cx="4305994" cy="308955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79171" y="457200"/>
            <a:ext cx="5694218" cy="897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Дневник Тани Савичевой</a:t>
            </a:r>
            <a:endParaRPr lang="ru-RU" sz="36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333487" y="1538513"/>
            <a:ext cx="4789202" cy="494834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sz="2400" b="1" i="1">
                <a:latin typeface="Times New Roman"/>
                <a:cs typeface="Times New Roman"/>
              </a:rPr>
              <a:t>Эта девочка жила с семьей в Ленинграде в самые тяжелые дни блокады и вела дневник, в котором писала о смерти своих близких.</a:t>
            </a:r>
            <a:endParaRPr/>
          </a:p>
          <a:p>
            <a:pPr>
              <a:defRPr/>
            </a:pPr>
            <a:r>
              <a:rPr lang="ru-RU" sz="2400" b="1" i="1">
                <a:latin typeface="Times New Roman"/>
                <a:cs typeface="Times New Roman"/>
              </a:rPr>
              <a:t>На последней странице она написала: «Савичевы умерли… Умерли все, осталась одна Таня…»</a:t>
            </a:r>
            <a:endParaRPr/>
          </a:p>
          <a:p>
            <a:pPr>
              <a:defRPr/>
            </a:pPr>
            <a:r>
              <a:rPr lang="ru-RU" sz="2400" b="1" i="1">
                <a:latin typeface="Times New Roman"/>
                <a:cs typeface="Times New Roman"/>
              </a:rPr>
              <a:t>Сама она погибла через 2года в эвакуации от истощения. </a:t>
            </a:r>
            <a:endParaRPr/>
          </a:p>
          <a:p>
            <a:pPr>
              <a:defRPr/>
            </a:pPr>
            <a:r>
              <a:rPr lang="ru-RU" sz="2400" b="1" i="1">
                <a:latin typeface="Times New Roman"/>
                <a:cs typeface="Times New Roman"/>
              </a:rPr>
              <a:t> </a:t>
            </a:r>
            <a:r>
              <a:rPr lang="ru-RU" sz="2400" b="1" i="1">
                <a:latin typeface="Times New Roman"/>
                <a:cs typeface="Times New Roman"/>
              </a:rPr>
              <a:t>На фасаде  дома где она жила  висит мемориальная доска.</a:t>
            </a:r>
            <a:endParaRPr/>
          </a:p>
          <a:p>
            <a:pPr>
              <a:defRPr/>
            </a:pPr>
            <a:endParaRPr lang="ru-RU" sz="1800" b="1" i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200" b="1" i="1">
                <a:latin typeface="Times New Roman"/>
                <a:cs typeface="Times New Roman"/>
              </a:rPr>
              <a:t>Танин дневник-это боль Ленинграда,</a:t>
            </a:r>
            <a:endParaRPr/>
          </a:p>
          <a:p>
            <a:pPr>
              <a:defRPr/>
            </a:pPr>
            <a:r>
              <a:rPr lang="ru-RU" sz="2200" b="1" i="1">
                <a:latin typeface="Times New Roman"/>
                <a:cs typeface="Times New Roman"/>
              </a:rPr>
              <a:t>Но прочитать его каждому надо.</a:t>
            </a:r>
            <a:endParaRPr/>
          </a:p>
          <a:p>
            <a:pPr>
              <a:defRPr/>
            </a:pPr>
            <a:r>
              <a:rPr lang="ru-RU" sz="2200" b="1" i="1">
                <a:latin typeface="Times New Roman"/>
                <a:cs typeface="Times New Roman"/>
              </a:rPr>
              <a:t>Словно кричит за страницей страница:</a:t>
            </a:r>
            <a:endParaRPr/>
          </a:p>
          <a:p>
            <a:pPr>
              <a:defRPr/>
            </a:pPr>
            <a:r>
              <a:rPr lang="ru-RU" sz="2200" b="1" i="1">
                <a:latin typeface="Times New Roman"/>
                <a:cs typeface="Times New Roman"/>
              </a:rPr>
              <a:t>«Вновь не должно это все повториться»</a:t>
            </a:r>
            <a:endParaRPr lang="ru-RU" sz="2200" b="1" i="1">
              <a:latin typeface="Times New Roman"/>
              <a:cs typeface="Times New Roman"/>
            </a:endParaRPr>
          </a:p>
        </p:txBody>
      </p:sp>
      <p:pic>
        <p:nvPicPr>
          <p:cNvPr id="11266" name="Picture 2" descr="https://fs00.infourok.ru/images/doc/227/42359/2/img4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rcRect l="0" t="23975" r="50508" b="32884"/>
          <a:stretch/>
        </p:blipFill>
        <p:spPr bwMode="auto">
          <a:xfrm>
            <a:off x="7780713" y="330182"/>
            <a:ext cx="3922163" cy="29409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2" descr="https://cs10.pikabu.ru/post_img/big/2020/01/23/5/1579764435154647413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783291" y="3624695"/>
            <a:ext cx="5295914" cy="30373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https://ds05.infourok.ru/uploads/ex/0522/00065a39-6d264d7f/img25.jpg"/>
          <p:cNvPicPr/>
          <p:nvPr/>
        </p:nvPicPr>
        <p:blipFill>
          <a:blip r:embed="rId5"/>
          <a:srcRect l="68652" t="36976" r="3072" b="14335"/>
          <a:stretch/>
        </p:blipFill>
        <p:spPr bwMode="auto">
          <a:xfrm>
            <a:off x="5611814" y="1538513"/>
            <a:ext cx="1878330" cy="178419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45674" y="457200"/>
            <a:ext cx="3557846" cy="8312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«Дорога жизни»</a:t>
            </a:r>
            <a:endParaRPr lang="ru-RU" sz="36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1288473"/>
            <a:ext cx="4268584" cy="458051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    Дорога жизни проходила по Ладожскому озеру. По ней в город везли продовольствие, медикаменты, а из города вывозили детей  и  раненых.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Многим она спасла жизнь. </a:t>
            </a:r>
            <a:endParaRPr/>
          </a:p>
          <a:p>
            <a:pPr>
              <a:defRPr/>
            </a:pPr>
            <a:endParaRPr lang="ru-RU" sz="2000" b="1" i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Под вой сирены и разрыв снарядов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«Дорога жизни» Ладога была.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Она спасеньем ленинградцев стала,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И помогла в войне им победить.</a:t>
            </a:r>
            <a:endParaRPr/>
          </a:p>
          <a:p>
            <a:pPr>
              <a:defRPr/>
            </a:pPr>
            <a:endParaRPr lang="ru-RU" sz="2000" b="1" i="1">
              <a:latin typeface="Times New Roman"/>
              <a:cs typeface="Times New Roman"/>
            </a:endParaRPr>
          </a:p>
        </p:txBody>
      </p:sp>
      <p:pic>
        <p:nvPicPr>
          <p:cNvPr id="6" name="Picture 6" descr="https://img-fotki.yandex.ru/get/9895/225044291.36/0_d13d3_aebdd64b_XXL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948160" y="318592"/>
            <a:ext cx="3769621" cy="282721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8" descr="https://ihrezeitung.ru/wp-content/uploads/2019/01/7-%D0%B4%D0%BE%D1%80%D0%BE%D0%B3%D0%B0-%D0%B6%D0%B8%D0%B7%D0%BD%D0%B8.jpg"/>
          <p:cNvPicPr>
            <a:picLocks noChangeAspect="1" noChangeArrowheads="1"/>
          </p:cNvPicPr>
          <p:nvPr/>
        </p:nvPicPr>
        <p:blipFill>
          <a:blip r:embed="rId4"/>
          <a:srcRect l="26936" t="0" r="0" b="0"/>
          <a:stretch/>
        </p:blipFill>
        <p:spPr bwMode="auto">
          <a:xfrm>
            <a:off x="7192688" y="3481024"/>
            <a:ext cx="4268777" cy="31129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119746" y="457200"/>
            <a:ext cx="3990110" cy="10972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Прорыв блокады Ленинграда</a:t>
            </a:r>
            <a:endParaRPr lang="ru-RU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580571" y="2057400"/>
            <a:ext cx="4698010" cy="38115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12 января 1943г. началась операция по прорыву блокады Ленинграда.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18 января 1943г. Блокада была прорвана.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27 января 1944г. Полное  освобождение  блокадного Ленинграда от фашистских захватчиков.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Хотели враги Ленинград уничтожить,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Стереть этот город с земли.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Но захватить и прорвать оборону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Фашисты никак не смогли.</a:t>
            </a:r>
            <a:endParaRPr lang="ru-RU" sz="2000" b="1" i="1">
              <a:latin typeface="Times New Roman"/>
              <a:cs typeface="Times New Roman"/>
            </a:endParaRPr>
          </a:p>
        </p:txBody>
      </p:sp>
      <p:pic>
        <p:nvPicPr>
          <p:cNvPr id="6" name="Picture 2" descr="Советские солдаты, осуществившие прорыв Блокады Ленинграда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8370917" y="3715397"/>
            <a:ext cx="3549115" cy="285957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2" descr="https://ds04.infourok.ru/uploads/ex/0111/0008b3a0-b6af6b71/img14.jpg"/>
          <p:cNvPicPr>
            <a:picLocks noChangeAspect="1" noChangeArrowheads="1"/>
          </p:cNvPicPr>
          <p:nvPr/>
        </p:nvPicPr>
        <p:blipFill>
          <a:blip r:embed="rId4"/>
          <a:srcRect l="13208" t="20956" r="19156" b="8013"/>
          <a:stretch/>
        </p:blipFill>
        <p:spPr bwMode="auto">
          <a:xfrm>
            <a:off x="4797686" y="3906152"/>
            <a:ext cx="3239481" cy="25515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12" descr="https://pbs.twimg.com/media/EOjK5QQXkAAQeHV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350924" y="277648"/>
            <a:ext cx="4688377" cy="312558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7" y="681846"/>
            <a:ext cx="3932237" cy="77308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«Разорванное кольцо блокады»</a:t>
            </a:r>
            <a:endParaRPr lang="ru-RU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56706" y="2452254"/>
            <a:ext cx="4115320" cy="341673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   Мемориал олицетворяет брешь в блокаде, которая была единственным соединением города с Ладожским озером. Отсюда начиналась легендарная  ледовая трасса «Дорога жизни».</a:t>
            </a:r>
            <a:endParaRPr lang="ru-RU" sz="2000" b="1" i="1">
              <a:latin typeface="Times New Roman"/>
              <a:cs typeface="Times New Roman"/>
            </a:endParaRPr>
          </a:p>
        </p:txBody>
      </p:sp>
      <p:pic>
        <p:nvPicPr>
          <p:cNvPr id="6" name="Picture 4" descr="http://gauzeee.ru/green/pict/n2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184039" y="1113905"/>
            <a:ext cx="6653285" cy="465512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30777" y="457200"/>
            <a:ext cx="6342611" cy="11554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Праздничный салют в Ленинграде  </a:t>
            </a:r>
            <a:br>
              <a:rPr lang="ru-RU" sz="28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</a:br>
            <a:endParaRPr lang="ru-RU" sz="28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1204856"/>
            <a:ext cx="3932237" cy="53788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27января 1944года в честь полного снятия блокады в Ленинграде был дан праздничный салют!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Это был праздник «со слезами на глазах».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 </a:t>
            </a:r>
            <a:r>
              <a:rPr lang="ru-RU" sz="2000" b="1" i="1">
                <a:latin typeface="Times New Roman"/>
                <a:cs typeface="Times New Roman"/>
              </a:rPr>
              <a:t>Мужественный город выстоял и не сдался </a:t>
            </a:r>
            <a:r>
              <a:rPr lang="ru-RU" sz="2000" b="1" i="1">
                <a:latin typeface="Times New Roman"/>
                <a:cs typeface="Times New Roman"/>
              </a:rPr>
              <a:t>врагу!</a:t>
            </a:r>
            <a:endParaRPr/>
          </a:p>
          <a:p>
            <a:pPr>
              <a:defRPr/>
            </a:pPr>
            <a:endParaRPr lang="ru-RU" sz="2000" b="1" i="1">
              <a:latin typeface="Times New Roman"/>
              <a:cs typeface="Times New Roman"/>
            </a:endParaRPr>
          </a:p>
        </p:txBody>
      </p:sp>
      <p:pic>
        <p:nvPicPr>
          <p:cNvPr id="3" name="httpsr3---sn-4g5e6nldgooglevideocomvideoplaybackexpire=1610403428&amp;ei=BHr8X-z6L4u1xN8P3eeR-AY&amp;ip=60126184132&amp;id=o-AE9t_NX0RHdZ5b5q_agwOl_B4M_FY4Q--7ez_tWQQ86L&amp;itag=18&amp;source=youtube&amp;requiressl=yes&amp;vprv=1&amp;mime=vid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5521691" y="1309036"/>
            <a:ext cx="6079936" cy="4559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                        </a:t>
            </a:r>
            <a:r>
              <a:rPr lang="ru-RU" sz="32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Блокада Ленинграда</a:t>
            </a:r>
            <a:br>
              <a:rPr lang="ru-RU" sz="32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ru-RU" sz="32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                8сентября 1941г. - 27 января 1944г.</a:t>
            </a:r>
            <a:endParaRPr lang="ru-RU" sz="32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10749742" cy="485780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000" b="1" i="1">
                <a:latin typeface="Times New Roman"/>
                <a:cs typeface="Times New Roman"/>
              </a:rPr>
              <a:t>Шла война. Гитлер </a:t>
            </a:r>
            <a:r>
              <a:rPr lang="ru-RU" sz="2000" b="1" i="1">
                <a:latin typeface="Times New Roman"/>
                <a:cs typeface="Times New Roman"/>
              </a:rPr>
              <a:t>не сумел захватить </a:t>
            </a:r>
            <a:r>
              <a:rPr lang="ru-RU" sz="2000" b="1" i="1">
                <a:latin typeface="Times New Roman"/>
                <a:cs typeface="Times New Roman"/>
              </a:rPr>
              <a:t>Ленинград </a:t>
            </a:r>
            <a:r>
              <a:rPr lang="ru-RU" sz="2000" b="1" i="1">
                <a:latin typeface="Times New Roman"/>
                <a:cs typeface="Times New Roman"/>
              </a:rPr>
              <a:t>силой, тогда он решил задушить его блокадой. </a:t>
            </a:r>
            <a:r>
              <a:rPr lang="ru-RU" sz="2000" b="1" i="1">
                <a:latin typeface="Times New Roman"/>
                <a:cs typeface="Times New Roman"/>
              </a:rPr>
              <a:t> </a:t>
            </a:r>
            <a:endParaRPr/>
          </a:p>
          <a:p>
            <a:pPr marL="0" indent="0">
              <a:buNone/>
              <a:defRPr/>
            </a:pPr>
            <a:r>
              <a:rPr lang="ru-RU" sz="2000" b="1" i="1">
                <a:latin typeface="Times New Roman"/>
                <a:cs typeface="Times New Roman"/>
              </a:rPr>
              <a:t>8 сентября 1941г. </a:t>
            </a:r>
            <a:r>
              <a:rPr lang="ru-RU" sz="2000" b="1" i="1">
                <a:latin typeface="Times New Roman"/>
                <a:cs typeface="Times New Roman"/>
              </a:rPr>
              <a:t>ф</a:t>
            </a:r>
            <a:r>
              <a:rPr lang="ru-RU" sz="2000" b="1" i="1">
                <a:latin typeface="Times New Roman"/>
                <a:cs typeface="Times New Roman"/>
              </a:rPr>
              <a:t>ашисты </a:t>
            </a:r>
            <a:r>
              <a:rPr lang="ru-RU" sz="2000" b="1" i="1">
                <a:latin typeface="Times New Roman"/>
                <a:cs typeface="Times New Roman"/>
              </a:rPr>
              <a:t>окружили город, перекрыли все выходы и входы в город. </a:t>
            </a:r>
            <a:r>
              <a:rPr lang="ru-RU" sz="2000" b="1" i="1">
                <a:latin typeface="Times New Roman"/>
                <a:cs typeface="Times New Roman"/>
              </a:rPr>
              <a:t>Ленинград оказался </a:t>
            </a:r>
            <a:r>
              <a:rPr lang="ru-RU" sz="2000" b="1" i="1">
                <a:latin typeface="Times New Roman"/>
                <a:cs typeface="Times New Roman"/>
              </a:rPr>
              <a:t>в блокадном кольце</a:t>
            </a:r>
            <a:r>
              <a:rPr lang="ru-RU" sz="2000" b="1" i="1">
                <a:latin typeface="Times New Roman"/>
                <a:cs typeface="Times New Roman"/>
              </a:rPr>
              <a:t>. В город перестало поступать продовольствие</a:t>
            </a:r>
            <a:r>
              <a:rPr lang="ru-RU" sz="2000" b="1" i="1">
                <a:latin typeface="Times New Roman"/>
                <a:cs typeface="Times New Roman"/>
              </a:rPr>
              <a:t>.</a:t>
            </a:r>
            <a:endParaRPr/>
          </a:p>
          <a:p>
            <a:pPr marL="0" indent="0">
              <a:buNone/>
              <a:defRPr/>
            </a:pPr>
            <a:r>
              <a:rPr lang="ru-RU" sz="2000" b="1" i="1">
                <a:latin typeface="Times New Roman"/>
                <a:cs typeface="Times New Roman"/>
              </a:rPr>
              <a:t>Блокада Ленинграда – одна из самых тяжелых и трагических страниц в истории Великой Отечественной войны.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pic>
        <p:nvPicPr>
          <p:cNvPr id="5" name="Picture 4" descr="https://fs00.infourok.ru/images/doc/174/200372/img9.jpg"/>
          <p:cNvPicPr>
            <a:picLocks noChangeAspect="1" noChangeArrowheads="1"/>
          </p:cNvPicPr>
          <p:nvPr/>
        </p:nvPicPr>
        <p:blipFill>
          <a:blip r:embed="rId3"/>
          <a:srcRect l="4520" t="17198" r="8289" b="4840"/>
          <a:stretch/>
        </p:blipFill>
        <p:spPr bwMode="auto">
          <a:xfrm>
            <a:off x="4138350" y="4046123"/>
            <a:ext cx="3575861" cy="23980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404851" y="457200"/>
            <a:ext cx="3367174" cy="110559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Никто не забыт и  ничто не забыто</a:t>
            </a:r>
            <a:endParaRPr lang="ru-RU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587142" y="2057399"/>
            <a:ext cx="4425434" cy="39859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b="1" i="1">
                <a:latin typeface="Times New Roman"/>
                <a:cs typeface="Times New Roman"/>
              </a:rPr>
              <a:t>   </a:t>
            </a:r>
            <a:r>
              <a:rPr lang="ru-RU" sz="2000" b="1" i="1">
                <a:latin typeface="Times New Roman"/>
                <a:cs typeface="Times New Roman"/>
              </a:rPr>
              <a:t>Вечный  огонь на Пискаревском кладбище в память о погибших во время блокады  в Ленинграде.</a:t>
            </a:r>
            <a:endParaRPr/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  Почтить память  и возложить цветы приходят  жители города с детьми и внуками.</a:t>
            </a:r>
            <a:endParaRPr/>
          </a:p>
          <a:p>
            <a:pPr>
              <a:defRPr/>
            </a:pPr>
            <a:endParaRPr lang="ru-RU" sz="2000" b="1" i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Никто не забыт и ничто не забыто,</a:t>
            </a:r>
            <a:br>
              <a:rPr lang="ru-RU" sz="2000" b="1" i="1">
                <a:latin typeface="Times New Roman"/>
                <a:cs typeface="Times New Roman"/>
              </a:rPr>
            </a:br>
            <a:r>
              <a:rPr lang="ru-RU" sz="2000" b="1" i="1">
                <a:latin typeface="Times New Roman"/>
                <a:cs typeface="Times New Roman"/>
              </a:rPr>
              <a:t>На все поколенья и все времена.</a:t>
            </a:r>
            <a:br>
              <a:rPr lang="ru-RU" sz="2000" b="1" i="1">
                <a:latin typeface="Times New Roman"/>
                <a:cs typeface="Times New Roman"/>
              </a:rPr>
            </a:br>
            <a:r>
              <a:rPr lang="ru-RU" sz="2000" b="1" i="1">
                <a:latin typeface="Times New Roman"/>
                <a:cs typeface="Times New Roman"/>
              </a:rPr>
              <a:t>Сединами живших и кровью убитых,</a:t>
            </a:r>
            <a:br>
              <a:rPr lang="ru-RU" sz="2000" b="1" i="1">
                <a:latin typeface="Times New Roman"/>
                <a:cs typeface="Times New Roman"/>
              </a:rPr>
            </a:br>
            <a:r>
              <a:rPr lang="ru-RU" sz="2000" b="1" i="1">
                <a:latin typeface="Times New Roman"/>
                <a:cs typeface="Times New Roman"/>
              </a:rPr>
              <a:t>Оплачена страшная эта </a:t>
            </a:r>
            <a:r>
              <a:rPr lang="ru-RU" sz="2000" b="1" i="1">
                <a:latin typeface="Times New Roman"/>
                <a:cs typeface="Times New Roman"/>
              </a:rPr>
              <a:t>война.</a:t>
            </a:r>
            <a:endParaRPr/>
          </a:p>
        </p:txBody>
      </p:sp>
      <p:pic>
        <p:nvPicPr>
          <p:cNvPr id="6" name="Picture 4" descr="https://ksp.org.ru/files/photogallery/19/big/08.05.15-1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329093" y="1080655"/>
            <a:ext cx="6457752" cy="478833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2" descr="https://n7.nextpng.com/sticker-png/79/1023/sticker-png-campfire-campfire-orange-computer-wallpaper-flame-camping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792499" y="3353437"/>
            <a:ext cx="850265" cy="810140"/>
          </a:xfrm>
          <a:prstGeom prst="rect">
            <a:avLst/>
          </a:prstGeom>
          <a:noFill/>
        </p:spPr>
      </p:pic>
      <p:pic>
        <p:nvPicPr>
          <p:cNvPr id="8" name="krasivaa_i_grustnaa_muzyka_bez_slov_prosto_krasivaa_muzyka_bez_slov_5musicme_(5music.me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5"/>
          <a:stretch/>
        </p:blipFill>
        <p:spPr bwMode="auto">
          <a:xfrm>
            <a:off x="5486399" y="51449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2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12729"/>
            <a:ext cx="12192001" cy="68452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23512" y="2992581"/>
            <a:ext cx="7180446" cy="128847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                     </a:t>
            </a:r>
            <a:r>
              <a:rPr lang="ru-RU" b="1">
                <a:solidFill>
                  <a:schemeClr val="accent2">
                    <a:lumMod val="50000"/>
                  </a:schemeClr>
                </a:solidFill>
              </a:rPr>
              <a:t>Спасибо за внимание</a:t>
            </a:r>
            <a:endParaRPr lang="ru-RU" b="1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3308787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595494" y="763731"/>
            <a:ext cx="6353959" cy="4560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3294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37112" y="457200"/>
            <a:ext cx="5411585" cy="52370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Обстрел Ленинграда с воздуха</a:t>
            </a:r>
            <a:endParaRPr lang="ru-RU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172095" y="2057400"/>
            <a:ext cx="3545895" cy="38115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Город по нескольку раз за день обстреливали с </a:t>
            </a:r>
            <a:r>
              <a:rPr lang="ru-RU" sz="2000" b="1" i="1">
                <a:latin typeface="Times New Roman"/>
                <a:cs typeface="Times New Roman"/>
              </a:rPr>
              <a:t>воздуха немецкие бомбардировщики.</a:t>
            </a:r>
            <a:endParaRPr lang="ru-RU" sz="2000">
              <a:latin typeface="Times New Roman"/>
              <a:cs typeface="Times New Roman"/>
            </a:endParaRPr>
          </a:p>
        </p:txBody>
      </p:sp>
      <p:pic>
        <p:nvPicPr>
          <p:cNvPr id="1026" name="Picture 2" descr="https://ds05.infourok.ru/uploads/ex/0f85/00125f04-840bc2d5/img4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7473776" y="238957"/>
            <a:ext cx="4280420" cy="332500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2" descr="http://gdoy115.ru/vospit96/kamenskaya/BLOKADA/prezentatsiya_BLOKADA-8-.jpg"/>
          <p:cNvPicPr>
            <a:picLocks noChangeAspect="1" noChangeArrowheads="1" noGrp="1"/>
          </p:cNvPicPr>
          <p:nvPr>
            <p:ph idx="1"/>
          </p:nvPr>
        </p:nvPicPr>
        <p:blipFill>
          <a:blip r:embed="rId4"/>
          <a:srcRect l="4736" t="18429" r="64197" b="44899"/>
          <a:stretch/>
        </p:blipFill>
        <p:spPr bwMode="auto">
          <a:xfrm>
            <a:off x="468564" y="3594392"/>
            <a:ext cx="4574503" cy="290114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39a706321ac768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5"/>
          <a:stretch/>
        </p:blipFill>
        <p:spPr bwMode="auto">
          <a:xfrm>
            <a:off x="7685640" y="3028741"/>
            <a:ext cx="406689" cy="406689"/>
          </a:xfrm>
          <a:prstGeom prst="rect">
            <a:avLst/>
          </a:prstGeom>
        </p:spPr>
      </p:pic>
      <p:pic>
        <p:nvPicPr>
          <p:cNvPr id="8" name="Picture 2" descr="https://img2.freepng.ru/20180806/uso/kisspng-republic-p-47-thunderbolt-airplane-second-world-wa-order-now-the-last-veterans-5b67df92340801.2969043115335340982131.jpg"/>
          <p:cNvPicPr>
            <a:picLocks noChangeAspect="1" noChangeArrowheads="1"/>
          </p:cNvPicPr>
          <p:nvPr/>
        </p:nvPicPr>
        <p:blipFill>
          <a:blip r:embed="rId8"/>
          <a:srcRect l="8673" t="13493" r="11882" b="18096"/>
          <a:stretch/>
        </p:blipFill>
        <p:spPr bwMode="auto">
          <a:xfrm rot="19239592">
            <a:off x="4660967" y="1026382"/>
            <a:ext cx="2590653" cy="1487229"/>
          </a:xfrm>
          <a:prstGeom prst="rect">
            <a:avLst/>
          </a:prstGeom>
          <a:noFill/>
        </p:spPr>
      </p:pic>
      <p:pic>
        <p:nvPicPr>
          <p:cNvPr id="10" name="Picture 4" descr="https://avatars.mds.yandex.net/get-zen_doc/936895/pub_5c4b1bb4a2ce3100adc26c42_5c4b1d0e6e808000ada97a11/scale_1200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5511631" y="4164676"/>
            <a:ext cx="3694628" cy="21890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2" descr="https://i3.guns.ru/forums/icons/forum_pictures/011448/11448794.jp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9522546" y="5533015"/>
            <a:ext cx="1791856" cy="671946"/>
          </a:xfrm>
          <a:prstGeom prst="rect">
            <a:avLst/>
          </a:prstGeom>
          <a:noFill/>
        </p:spPr>
      </p:pic>
      <p:pic>
        <p:nvPicPr>
          <p:cNvPr id="12" name="Picture 2" descr="https://i3.guns.ru/forums/icons/forum_pictures/011448/11448794.jp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9962340" y="4587264"/>
            <a:ext cx="1578351" cy="5918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1.85185E-6 L -1.66667E-6 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154214" y="457200"/>
            <a:ext cx="3930701" cy="103909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Сирена в блокадном Ленинграде</a:t>
            </a:r>
            <a:endParaRPr lang="ru-RU" sz="28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1800" b="1" i="1">
                <a:latin typeface="Times New Roman"/>
                <a:cs typeface="Times New Roman"/>
              </a:rPr>
              <a:t>Сирена была включена в городе в обычное </a:t>
            </a:r>
            <a:r>
              <a:rPr lang="ru-RU" sz="1800" b="1" i="1">
                <a:latin typeface="Times New Roman"/>
                <a:cs typeface="Times New Roman"/>
              </a:rPr>
              <a:t>время. Она оповещала об артобстреле. И люди услышав сирену шли в бомбоубежище.</a:t>
            </a:r>
            <a:endParaRPr lang="ru-RU" sz="1800" b="1" i="1">
              <a:latin typeface="Times New Roman"/>
              <a:cs typeface="Times New Roman"/>
            </a:endParaRPr>
          </a:p>
        </p:txBody>
      </p:sp>
      <p:pic>
        <p:nvPicPr>
          <p:cNvPr id="6" name="Picture 4" descr="https://cs4.pikabu.ru/post_img/2016/01/12/12/og_og_1452630279243923744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772025" y="1272482"/>
            <a:ext cx="7120052" cy="529457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0e9ea576734db2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"/>
          <a:stretch/>
        </p:blipFill>
        <p:spPr bwMode="auto">
          <a:xfrm>
            <a:off x="5233701" y="13605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04356" y="457200"/>
            <a:ext cx="3466408" cy="81464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/>
              <a:t> </a:t>
            </a:r>
            <a:r>
              <a:rPr lang="ru-RU" sz="36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Бомбоубежище</a:t>
            </a:r>
            <a:endParaRPr lang="ru-RU" sz="36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989215" y="1845425"/>
            <a:ext cx="4281054" cy="4023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b="1" i="1">
                <a:latin typeface="Times New Roman"/>
                <a:cs typeface="Times New Roman"/>
              </a:rPr>
              <a:t>   </a:t>
            </a:r>
            <a:r>
              <a:rPr lang="ru-RU" sz="2000" b="1" i="1">
                <a:latin typeface="Times New Roman"/>
                <a:cs typeface="Times New Roman"/>
              </a:rPr>
              <a:t>Бомбоубежище - это </a:t>
            </a:r>
            <a:r>
              <a:rPr lang="ru-RU" sz="2000" b="1" i="1">
                <a:latin typeface="Times New Roman"/>
                <a:cs typeface="Times New Roman"/>
              </a:rPr>
              <a:t>специальные помещения под землёй, где можно было укрыться от </a:t>
            </a:r>
            <a:r>
              <a:rPr lang="ru-RU" sz="2000" b="1" i="1">
                <a:latin typeface="Times New Roman"/>
                <a:cs typeface="Times New Roman"/>
              </a:rPr>
              <a:t>бомбёжки.</a:t>
            </a:r>
            <a:endParaRPr lang="ru-RU" sz="2000" b="1" i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 b="1" i="1">
                <a:latin typeface="Times New Roman"/>
                <a:cs typeface="Times New Roman"/>
              </a:rPr>
              <a:t>   Когда </a:t>
            </a:r>
            <a:r>
              <a:rPr lang="ru-RU" sz="2000" b="1" i="1">
                <a:latin typeface="Times New Roman"/>
                <a:cs typeface="Times New Roman"/>
              </a:rPr>
              <a:t>люди слышали сигнал, то все прятались в бомбоубежище, и чтобы их успокоить по радио звучал звук метронома, который напоминал звук биения сердца, говорившим людям, что жизнь продолжается.</a:t>
            </a:r>
            <a:endParaRPr/>
          </a:p>
          <a:p>
            <a:pPr>
              <a:defRPr/>
            </a:pPr>
            <a:endParaRPr lang="ru-RU" sz="1800"/>
          </a:p>
        </p:txBody>
      </p:sp>
      <p:pic>
        <p:nvPicPr>
          <p:cNvPr id="5" name="Picture 2" descr="https://ucarecdn.com/5e606f62-7b97-42ed-82f6-0cc315dfef16/BlR_1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531416" y="276477"/>
            <a:ext cx="3504519" cy="315417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https://ds04.infourok.ru/uploads/ex/05e7/0011095e-3b092d91/img28.jpg"/>
          <p:cNvPicPr>
            <a:picLocks noChangeAspect="1" noChangeArrowheads="1"/>
          </p:cNvPicPr>
          <p:nvPr/>
        </p:nvPicPr>
        <p:blipFill>
          <a:blip r:embed="rId4"/>
          <a:srcRect l="10198" t="9325" r="9498" b="14147"/>
          <a:stretch/>
        </p:blipFill>
        <p:spPr bwMode="auto">
          <a:xfrm>
            <a:off x="7473144" y="3784249"/>
            <a:ext cx="4023358" cy="287555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Metronom_-_Blokada_(iPleer.com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5"/>
          <a:stretch/>
        </p:blipFill>
        <p:spPr bwMode="auto">
          <a:xfrm>
            <a:off x="7648344" y="58689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05594" y="457200"/>
            <a:ext cx="4572000" cy="113884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Разрушенные здания Ленинграда</a:t>
            </a:r>
            <a:endParaRPr lang="ru-RU" sz="36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989214" y="2161310"/>
            <a:ext cx="3948545" cy="37076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b="1" i="1">
                <a:latin typeface="Times New Roman"/>
                <a:cs typeface="Times New Roman"/>
              </a:rPr>
              <a:t>   </a:t>
            </a:r>
            <a:r>
              <a:rPr lang="ru-RU" sz="2000" b="1" i="1">
                <a:latin typeface="Times New Roman"/>
                <a:cs typeface="Times New Roman"/>
              </a:rPr>
              <a:t>Во время блокады были разрушены многие жилые дома, школы, больницы, заводы и фабрики.</a:t>
            </a:r>
            <a:endParaRPr lang="ru-RU" sz="2000" b="1" i="1">
              <a:latin typeface="Times New Roman"/>
              <a:cs typeface="Times New Roman"/>
            </a:endParaRPr>
          </a:p>
        </p:txBody>
      </p:sp>
      <p:pic>
        <p:nvPicPr>
          <p:cNvPr id="6" name="Picture 2" descr="https://pastvu.com/_p/a/s/q/u/squej5sk4z82ihd8wk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rcRect l="0" t="0" r="0" b="21908"/>
          <a:stretch/>
        </p:blipFill>
        <p:spPr bwMode="auto">
          <a:xfrm>
            <a:off x="6002582" y="465110"/>
            <a:ext cx="5124594" cy="28021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4" descr="https://pastvu.com/_p/a/6/5/9/6596d5a5c55b85c3705426c9f6f60e8b.jpg"/>
          <p:cNvPicPr>
            <a:picLocks noChangeAspect="1" noChangeArrowheads="1"/>
          </p:cNvPicPr>
          <p:nvPr/>
        </p:nvPicPr>
        <p:blipFill>
          <a:blip r:embed="rId4"/>
          <a:srcRect l="0" t="0" r="0" b="6509"/>
          <a:stretch/>
        </p:blipFill>
        <p:spPr bwMode="auto">
          <a:xfrm>
            <a:off x="2616879" y="3506343"/>
            <a:ext cx="4382438" cy="312924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2" descr="https://api.ov.histrf.ru/media/filer_public/cd/12/cd126703-42a2-4a34-ab62-52bbcb14fb46/kp008_028_846.jpg"/>
          <p:cNvPicPr>
            <a:picLocks noChangeAspect="1" noChangeArrowheads="1"/>
          </p:cNvPicPr>
          <p:nvPr/>
        </p:nvPicPr>
        <p:blipFill>
          <a:blip r:embed="rId5"/>
          <a:srcRect l="3156" t="4780" r="6207" b="5810"/>
          <a:stretch/>
        </p:blipFill>
        <p:spPr bwMode="auto">
          <a:xfrm>
            <a:off x="7473141" y="3732416"/>
            <a:ext cx="4169775" cy="282016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454727" y="576840"/>
            <a:ext cx="4911222" cy="70331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Эвакуация населения</a:t>
            </a:r>
            <a:endParaRPr lang="ru-RU" sz="36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887092" y="2057400"/>
            <a:ext cx="2884933" cy="38115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i="1">
                <a:latin typeface="Times New Roman"/>
                <a:cs typeface="Times New Roman"/>
              </a:rPr>
              <a:t>За время блокады из Ленинграда были эвакуированы более 1 миллиона человек.</a:t>
            </a:r>
            <a:endParaRPr lang="ru-RU" sz="2400" b="1" i="1">
              <a:latin typeface="Times New Roman"/>
              <a:cs typeface="Times New Roman"/>
            </a:endParaRPr>
          </a:p>
        </p:txBody>
      </p:sp>
      <p:pic>
        <p:nvPicPr>
          <p:cNvPr id="2052" name="Picture 4" descr="https://shkolatur.ru/upload/catalog/catalog5e4bc1d5a9570_max.jpe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365949" y="1280159"/>
            <a:ext cx="2947836" cy="19950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4" name="Picture 6" descr="https://pbs.twimg.com/media/Dx7Lw9RX4AADsze.jpg:large"/>
          <p:cNvPicPr>
            <a:picLocks noChangeAspect="1" noChangeArrowheads="1"/>
          </p:cNvPicPr>
          <p:nvPr/>
        </p:nvPicPr>
        <p:blipFill>
          <a:blip r:embed="rId4"/>
          <a:srcRect l="1035" t="4190" r="1055" b="5128"/>
          <a:stretch/>
        </p:blipFill>
        <p:spPr bwMode="auto">
          <a:xfrm>
            <a:off x="5087389" y="3632661"/>
            <a:ext cx="6625244" cy="27265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2" descr="https://waralbum.ru/wp-content/uploads/2018/04/P1090407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9697765" y="576840"/>
            <a:ext cx="2214372" cy="24623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44189" y="457200"/>
            <a:ext cx="3657600" cy="897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Блокадный хлеб</a:t>
            </a:r>
            <a:endParaRPr lang="ru-RU" sz="36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4729739" cy="38115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000" b="1" i="1">
                <a:latin typeface="Times New Roman"/>
                <a:cs typeface="Times New Roman"/>
              </a:rPr>
              <a:t>   </a:t>
            </a:r>
            <a:r>
              <a:rPr lang="ru-RU" sz="2200" b="1" i="1">
                <a:latin typeface="Times New Roman"/>
                <a:cs typeface="Times New Roman"/>
              </a:rPr>
              <a:t>Хлеб выдавали  по кусочку на день по талонам. Хлеб делали из лебеды, крапивы, отрубей. И был он совсем невкусным.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2200" b="1" i="1">
                <a:latin typeface="Times New Roman"/>
                <a:cs typeface="Times New Roman"/>
              </a:rPr>
              <a:t>  Но для людей блокадного Ленинграда не было ничего вкуснее этого куска хлеба.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2200" b="1" i="1">
                <a:latin typeface="Times New Roman"/>
                <a:cs typeface="Times New Roman"/>
              </a:rPr>
              <a:t> </a:t>
            </a:r>
            <a:r>
              <a:rPr lang="ru-RU" sz="2200" b="1" i="1">
                <a:latin typeface="Times New Roman"/>
                <a:cs typeface="Times New Roman"/>
              </a:rPr>
              <a:t>Ели его по чуть-чуть. Никто ни крошки не ронял.</a:t>
            </a:r>
            <a:endParaRPr/>
          </a:p>
          <a:p>
            <a:pPr>
              <a:lnSpc>
                <a:spcPct val="100000"/>
              </a:lnSpc>
              <a:defRPr/>
            </a:pPr>
            <a:endParaRPr lang="ru-RU" sz="2200" b="1" i="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lang="ru-RU" sz="2200" b="1" i="1">
                <a:latin typeface="Times New Roman"/>
                <a:cs typeface="Times New Roman"/>
              </a:rPr>
              <a:t>«Сто двадцать пять блокадных грамм</a:t>
            </a:r>
            <a:br>
              <a:rPr lang="ru-RU" sz="2200" b="1" i="1">
                <a:latin typeface="Times New Roman"/>
                <a:cs typeface="Times New Roman"/>
              </a:rPr>
            </a:br>
            <a:r>
              <a:rPr lang="ru-RU" sz="2200" b="1" i="1">
                <a:latin typeface="Times New Roman"/>
                <a:cs typeface="Times New Roman"/>
              </a:rPr>
              <a:t>С огнем и кровью пополам…»</a:t>
            </a:r>
            <a:br>
              <a:rPr lang="ru-RU" sz="2200" b="1">
                <a:latin typeface="Times New Roman"/>
                <a:cs typeface="Times New Roman"/>
              </a:rPr>
            </a:br>
            <a:endParaRPr lang="ru-RU" sz="2200" b="1" i="1">
              <a:latin typeface="Times New Roman"/>
              <a:cs typeface="Times New Roman"/>
            </a:endParaRPr>
          </a:p>
        </p:txBody>
      </p:sp>
      <p:pic>
        <p:nvPicPr>
          <p:cNvPr id="6" name="Picture 10" descr="http://i91.fastpic.ru/big/2017/0127/fa/12f5cd5b62993a3cec39b04ac14cedfa.jpg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572077" y="3167149"/>
            <a:ext cx="4302143" cy="35729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4" descr="https://gimnraduga.ru/files/images/1631364_original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785700" y="457200"/>
            <a:ext cx="3638459" cy="23095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30036" y="457200"/>
            <a:ext cx="3441989" cy="1039091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Блокадный хлеб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1812175"/>
            <a:ext cx="4330728" cy="43143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000" b="1" i="1">
                <a:latin typeface="Times New Roman"/>
                <a:cs typeface="Times New Roman"/>
              </a:rPr>
              <a:t>Я помню хлеб, военный, горький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2000" b="1" i="1">
                <a:latin typeface="Times New Roman"/>
                <a:cs typeface="Times New Roman"/>
              </a:rPr>
              <a:t>Он весь почти из лебеды.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2000" b="1" i="1">
                <a:latin typeface="Times New Roman"/>
                <a:cs typeface="Times New Roman"/>
              </a:rPr>
              <a:t>В нем в каждой корке, в каждой крошке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2000" b="1" i="1">
                <a:latin typeface="Times New Roman"/>
                <a:cs typeface="Times New Roman"/>
              </a:rPr>
              <a:t>Был горький вкус людской беды.</a:t>
            </a:r>
            <a:endParaRPr lang="ru-RU" sz="2000" b="1" i="1">
              <a:latin typeface="Times New Roman"/>
              <a:cs typeface="Times New Roman"/>
            </a:endParaRPr>
          </a:p>
        </p:txBody>
      </p:sp>
      <p:pic>
        <p:nvPicPr>
          <p:cNvPr id="8" name="Picture 2" descr="https://cdn.spbdnevnik.ru/uploads/block/image/349475/__large_%D0%91%D0%BB%D0%BE%D0%BA%D0%B0%D0%B4%D0%B03.jpg.jpg"/>
          <p:cNvPicPr>
            <a:picLocks noChangeAspect="1" noChangeArrowheads="1"/>
          </p:cNvPicPr>
          <p:nvPr/>
        </p:nvPicPr>
        <p:blipFill>
          <a:blip r:embed="rId3"/>
          <a:srcRect l="0" t="22614" r="45997" b="0"/>
          <a:stretch/>
        </p:blipFill>
        <p:spPr bwMode="auto">
          <a:xfrm>
            <a:off x="5508971" y="385030"/>
            <a:ext cx="6162097" cy="58720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ipe dir="l"/>
      </p:transition>
    </mc:Choice>
    <mc:Fallback>
      <p:transition spd="slow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21</Slides>
  <Notes>21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Manager/>
  <Company>diakov.net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Windows</dc:creator>
  <cp:keywords/>
  <dc:description/>
  <dc:identifier/>
  <dc:language/>
  <cp:lastModifiedBy>Владимир Сычев</cp:lastModifiedBy>
  <cp:revision>88</cp:revision>
  <dcterms:created xsi:type="dcterms:W3CDTF">2021-01-03T10:17:24Z</dcterms:created>
  <dcterms:modified xsi:type="dcterms:W3CDTF">2026-02-08T08:47:08Z</dcterms:modified>
  <cp:category/>
  <cp:contentStatus/>
  <cp:version/>
</cp:coreProperties>
</file>